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63" r:id="rId5"/>
    <p:sldId id="265" r:id="rId6"/>
    <p:sldId id="268" r:id="rId7"/>
    <p:sldId id="271" r:id="rId8"/>
    <p:sldId id="272" r:id="rId9"/>
    <p:sldId id="274" r:id="rId10"/>
    <p:sldId id="275" r:id="rId11"/>
    <p:sldId id="276" r:id="rId12"/>
    <p:sldId id="278" r:id="rId13"/>
    <p:sldId id="279" r:id="rId14"/>
    <p:sldId id="280" r:id="rId15"/>
    <p:sldId id="282" r:id="rId16"/>
    <p:sldId id="285" r:id="rId17"/>
    <p:sldId id="287" r:id="rId18"/>
    <p:sldId id="288" r:id="rId19"/>
    <p:sldId id="290" r:id="rId20"/>
    <p:sldId id="293" r:id="rId21"/>
    <p:sldId id="295" r:id="rId22"/>
    <p:sldId id="297" r:id="rId23"/>
    <p:sldId id="298" r:id="rId24"/>
    <p:sldId id="300" r:id="rId25"/>
    <p:sldId id="301" r:id="rId26"/>
    <p:sldId id="304" r:id="rId27"/>
    <p:sldId id="305" r:id="rId28"/>
    <p:sldId id="307" r:id="rId29"/>
    <p:sldId id="309" r:id="rId30"/>
    <p:sldId id="312" r:id="rId31"/>
    <p:sldId id="314" r:id="rId32"/>
    <p:sldId id="316" r:id="rId33"/>
    <p:sldId id="317" r:id="rId34"/>
    <p:sldId id="318" r:id="rId35"/>
    <p:sldId id="319" r:id="rId36"/>
    <p:sldId id="321" r:id="rId37"/>
    <p:sldId id="323" r:id="rId38"/>
    <p:sldId id="326" r:id="rId39"/>
    <p:sldId id="328" r:id="rId40"/>
    <p:sldId id="330" r:id="rId41"/>
    <p:sldId id="332" r:id="rId42"/>
    <p:sldId id="335" r:id="rId43"/>
    <p:sldId id="336" r:id="rId44"/>
    <p:sldId id="339" r:id="rId45"/>
    <p:sldId id="342" r:id="rId46"/>
    <p:sldId id="343" r:id="rId47"/>
    <p:sldId id="345" r:id="rId48"/>
    <p:sldId id="348" r:id="rId49"/>
    <p:sldId id="350" r:id="rId50"/>
    <p:sldId id="352" r:id="rId51"/>
    <p:sldId id="354" r:id="rId52"/>
    <p:sldId id="355" r:id="rId53"/>
    <p:sldId id="357" r:id="rId54"/>
    <p:sldId id="360" r:id="rId55"/>
    <p:sldId id="362" r:id="rId56"/>
    <p:sldId id="364" r:id="rId57"/>
    <p:sldId id="366" r:id="rId58"/>
    <p:sldId id="367" r:id="rId59"/>
    <p:sldId id="370" r:id="rId60"/>
    <p:sldId id="372" r:id="rId61"/>
    <p:sldId id="373" r:id="rId62"/>
    <p:sldId id="374" r:id="rId63"/>
    <p:sldId id="376" r:id="rId64"/>
    <p:sldId id="378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21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8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7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18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82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0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77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55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81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84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28B3D-E718-4892-BCD6-EB5D4656BF66}" type="datetimeFigureOut">
              <a:rPr lang="zh-CN" altLang="en-US" smtClean="0"/>
              <a:t>2015-11-18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E537D-65D0-45B8-943E-EE90A75A5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33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1a.TI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02.TI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1b.TI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1c.TI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1d.TI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1e.TI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2a.TI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2b.TI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2.TI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2c.TI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2d.TI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2e.TI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2f.TI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2g.TI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c.hiphotos.baidu.com/zhidao/pic/item/d52a2834349b033b316f202c17ce36d3d439bd65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3.TI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3b.TI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3c.TI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3d.TI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4a.TI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16HTD7-4b.TI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4c.TI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4d.TI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4e.TI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4.TI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F:\&#22823;&#26679;\PS&#25991;&#20214;2016&#35821;&#25991;\16HTD7-5.TI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833591" y="3429000"/>
            <a:ext cx="74168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专题七　图文</a:t>
            </a:r>
            <a:r>
              <a:rPr lang="zh-CN" altLang="en-US" sz="4000" dirty="0" smtClean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转换 </a:t>
            </a:r>
            <a:r>
              <a:rPr lang="en-US" altLang="zh-CN" sz="4000" dirty="0" smtClean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4000" dirty="0">
                <a:solidFill>
                  <a:srgbClr val="595959"/>
                </a:solidFill>
                <a:latin typeface="黑体" pitchFamily="49" charset="-122"/>
                <a:ea typeface="黑体" pitchFamily="49" charset="-122"/>
              </a:rPr>
              <a:t>含创新题）</a:t>
            </a:r>
          </a:p>
        </p:txBody>
      </p:sp>
      <p:sp>
        <p:nvSpPr>
          <p:cNvPr id="3075" name="WordArt 6"/>
          <p:cNvSpPr>
            <a:spLocks noChangeArrowheads="1" noChangeShapeType="1" noTextEdit="1"/>
          </p:cNvSpPr>
          <p:nvPr/>
        </p:nvSpPr>
        <p:spPr bwMode="auto">
          <a:xfrm>
            <a:off x="1619672" y="1268760"/>
            <a:ext cx="5029200" cy="914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 smtClean="0"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宋体"/>
                <a:ea typeface="宋体"/>
              </a:rPr>
              <a:t>  </a:t>
            </a:r>
            <a:r>
              <a:rPr lang="zh-CN" altLang="en-US" sz="3600" b="1" kern="10" dirty="0"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宋体"/>
                <a:ea typeface="宋体"/>
              </a:rPr>
              <a:t>语言文字运用</a:t>
            </a:r>
          </a:p>
        </p:txBody>
      </p:sp>
    </p:spTree>
    <p:extLst>
      <p:ext uri="{BB962C8B-B14F-4D97-AF65-F5344CB8AC3E}">
        <p14:creationId xmlns:p14="http://schemas.microsoft.com/office/powerpoint/2010/main" val="4949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79063" y="4437112"/>
            <a:ext cx="7647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ea typeface="宋体" pitchFamily="2" charset="-122"/>
              </a:rPr>
              <a:t>         高考</a:t>
            </a:r>
            <a:r>
              <a:rPr lang="zh-CN" altLang="en-US" sz="2400" b="1" dirty="0">
                <a:ea typeface="宋体" pitchFamily="2" charset="-122"/>
              </a:rPr>
              <a:t>命题将创设考生熟知的特定情境，在一定的条件下对考生的创新思维能力进行</a:t>
            </a:r>
            <a:r>
              <a:rPr lang="zh-CN" altLang="en-US" sz="2400" b="1" dirty="0" smtClean="0">
                <a:ea typeface="宋体" pitchFamily="2" charset="-122"/>
              </a:rPr>
              <a:t>检测</a:t>
            </a:r>
            <a:r>
              <a:rPr lang="zh-CN" altLang="en-US" sz="2400" b="1" dirty="0">
                <a:ea typeface="宋体" pitchFamily="2" charset="-122"/>
              </a:rPr>
              <a:t>。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899591" y="3212976"/>
            <a:ext cx="3921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</a:rPr>
              <a:t>(4</a:t>
            </a:r>
            <a:r>
              <a:rPr lang="en-US" altLang="zh-CN" sz="2400" b="1" dirty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ea typeface="宋体" pitchFamily="2" charset="-122"/>
              </a:rPr>
              <a:t>命题者将紧扣时代脉搏。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1196752"/>
            <a:ext cx="8064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ea typeface="宋体" pitchFamily="2" charset="-122"/>
              </a:rPr>
              <a:t>      图表</a:t>
            </a:r>
            <a:r>
              <a:rPr lang="zh-CN" altLang="en-US" sz="2400" b="1" dirty="0">
                <a:ea typeface="宋体" pitchFamily="2" charset="-122"/>
              </a:rPr>
              <a:t>的主题主要是弘扬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真、善、美</a:t>
            </a:r>
            <a:r>
              <a:rPr lang="zh-CN" altLang="en-US" sz="2400" b="1" dirty="0">
                <a:ea typeface="宋体" pitchFamily="2" charset="-122"/>
              </a:rPr>
              <a:t>，贬责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假、恶、丑</a:t>
            </a:r>
            <a:r>
              <a:rPr lang="zh-CN" altLang="en-US" sz="2400" b="1" dirty="0" smtClean="0">
                <a:ea typeface="宋体" pitchFamily="2" charset="-122"/>
              </a:rPr>
              <a:t>，</a:t>
            </a:r>
            <a:endParaRPr lang="en-US" altLang="zh-CN" sz="2400" b="1" dirty="0" smtClean="0">
              <a:ea typeface="宋体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ea typeface="宋体" pitchFamily="2" charset="-122"/>
              </a:rPr>
              <a:t>考查</a:t>
            </a:r>
            <a:r>
              <a:rPr lang="zh-CN" altLang="en-US" sz="2400" b="1" dirty="0">
                <a:ea typeface="宋体" pitchFamily="2" charset="-122"/>
              </a:rPr>
              <a:t>考生对世界观和价值观的判断与认知。</a:t>
            </a:r>
          </a:p>
        </p:txBody>
      </p:sp>
      <p:sp>
        <p:nvSpPr>
          <p:cNvPr id="5" name="矩形 4"/>
          <p:cNvSpPr/>
          <p:nvPr/>
        </p:nvSpPr>
        <p:spPr>
          <a:xfrm>
            <a:off x="660618" y="469767"/>
            <a:ext cx="3942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</a:rPr>
              <a:t>(3</a:t>
            </a:r>
            <a:r>
              <a:rPr lang="en-US" altLang="zh-CN" sz="2400" b="1" dirty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ea typeface="宋体" pitchFamily="2" charset="-122"/>
              </a:rPr>
              <a:t>试题反映的思想较分明。</a:t>
            </a:r>
          </a:p>
        </p:txBody>
      </p:sp>
    </p:spTree>
    <p:extLst>
      <p:ext uri="{BB962C8B-B14F-4D97-AF65-F5344CB8AC3E}">
        <p14:creationId xmlns:p14="http://schemas.microsoft.com/office/powerpoint/2010/main" val="111249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4963" y="852489"/>
            <a:ext cx="8496300" cy="1568399"/>
          </a:xfrm>
        </p:spPr>
        <p:txBody>
          <a:bodyPr>
            <a:normAutofit/>
          </a:bodyPr>
          <a:lstStyle/>
          <a:p>
            <a:pPr marL="0" indent="0" eaLnBrk="1">
              <a:buNone/>
            </a:pPr>
            <a:r>
              <a:rPr lang="zh-CN" altLang="en-US" sz="2400" b="1" dirty="0" smtClean="0">
                <a:ea typeface="宋体" pitchFamily="2" charset="-122"/>
              </a:rPr>
              <a:t>图文转换题应加强审题训练。审题是解题的前提和基础，只有仔细审题，才能读懂图表所蕴含的主要信息，有的放矢地解答试题。具体应注意以下几点：</a:t>
            </a:r>
          </a:p>
        </p:txBody>
      </p:sp>
      <p:sp>
        <p:nvSpPr>
          <p:cNvPr id="2" name="矩形 1"/>
          <p:cNvSpPr/>
          <p:nvPr/>
        </p:nvSpPr>
        <p:spPr>
          <a:xfrm>
            <a:off x="611560" y="188640"/>
            <a:ext cx="2358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ea typeface="黑体" pitchFamily="49" charset="-122"/>
              </a:rPr>
              <a:t>2016</a:t>
            </a:r>
            <a:r>
              <a:rPr lang="zh-CN" altLang="en-US" sz="2800" b="1" dirty="0">
                <a:solidFill>
                  <a:srgbClr val="FF0000"/>
                </a:solidFill>
                <a:ea typeface="黑体" pitchFamily="49" charset="-122"/>
              </a:rPr>
              <a:t>备考方略</a:t>
            </a:r>
            <a:endParaRPr lang="zh-CN" altLang="en-US" sz="28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5904" y="5661248"/>
            <a:ext cx="4251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(4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依据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题干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要求，规范答题。</a:t>
            </a:r>
          </a:p>
        </p:txBody>
      </p:sp>
      <p:sp>
        <p:nvSpPr>
          <p:cNvPr id="4" name="矩形 3"/>
          <p:cNvSpPr/>
          <p:nvPr/>
        </p:nvSpPr>
        <p:spPr>
          <a:xfrm>
            <a:off x="467544" y="4883968"/>
            <a:ext cx="6075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(3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透过现象挖掘图表所蕴含的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道理或规律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482560" y="2780928"/>
            <a:ext cx="8171855" cy="169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(2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捕捉图表信息要素，若是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图画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，要弄清图画中人或物整合形成的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特定情景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，体察作者所要传达的主题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思想及态度与价值观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；若是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表格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，要弄清信息要素之间的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数字量化关系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467544" y="2204864"/>
            <a:ext cx="6107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(1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看清图表的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标题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，准确把握图表的主题。</a:t>
            </a:r>
          </a:p>
        </p:txBody>
      </p:sp>
    </p:spTree>
    <p:extLst>
      <p:ext uri="{BB962C8B-B14F-4D97-AF65-F5344CB8AC3E}">
        <p14:creationId xmlns:p14="http://schemas.microsoft.com/office/powerpoint/2010/main" val="180708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/>
      <p:bldP spid="2" grpId="0"/>
      <p:bldP spid="3" grpId="0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2490788" y="909638"/>
            <a:ext cx="560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图</a:t>
            </a: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1978025" y="909638"/>
            <a:ext cx="56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导</a:t>
            </a:r>
          </a:p>
        </p:txBody>
      </p:sp>
      <p:sp>
        <p:nvSpPr>
          <p:cNvPr id="24581" name="Text Box 7"/>
          <p:cNvSpPr txBox="1">
            <a:spLocks noChangeArrowheads="1"/>
          </p:cNvSpPr>
          <p:nvPr/>
        </p:nvSpPr>
        <p:spPr bwMode="auto">
          <a:xfrm>
            <a:off x="1411288" y="909638"/>
            <a:ext cx="560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维</a:t>
            </a:r>
          </a:p>
        </p:txBody>
      </p:sp>
      <p:sp>
        <p:nvSpPr>
          <p:cNvPr id="24582" name="Text Box 8"/>
          <p:cNvSpPr txBox="1">
            <a:spLocks noChangeArrowheads="1"/>
          </p:cNvSpPr>
          <p:nvPr/>
        </p:nvSpPr>
        <p:spPr bwMode="auto">
          <a:xfrm>
            <a:off x="844550" y="909638"/>
            <a:ext cx="56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思</a:t>
            </a:r>
          </a:p>
        </p:txBody>
      </p:sp>
      <p:sp>
        <p:nvSpPr>
          <p:cNvPr id="24583" name="Rectangle 10"/>
          <p:cNvSpPr>
            <a:spLocks noChangeArrowheads="1"/>
          </p:cNvSpPr>
          <p:nvPr/>
        </p:nvSpPr>
        <p:spPr bwMode="auto">
          <a:xfrm>
            <a:off x="0" y="1747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sp>
        <p:nvSpPr>
          <p:cNvPr id="24584" name="Rectangle 12"/>
          <p:cNvSpPr>
            <a:spLocks noChangeArrowheads="1"/>
          </p:cNvSpPr>
          <p:nvPr/>
        </p:nvSpPr>
        <p:spPr bwMode="auto">
          <a:xfrm>
            <a:off x="0" y="2047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sp>
        <p:nvSpPr>
          <p:cNvPr id="24585" name="Rectangle 13"/>
          <p:cNvSpPr>
            <a:spLocks noChangeArrowheads="1"/>
          </p:cNvSpPr>
          <p:nvPr/>
        </p:nvSpPr>
        <p:spPr bwMode="auto">
          <a:xfrm>
            <a:off x="4135438" y="4352925"/>
            <a:ext cx="87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 sz="1800" b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4586" name="Picture 1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16632"/>
            <a:ext cx="9217024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37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490788" y="836613"/>
            <a:ext cx="560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理</a:t>
            </a:r>
          </a:p>
        </p:txBody>
      </p:sp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1978025" y="836613"/>
            <a:ext cx="56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梳</a:t>
            </a:r>
          </a:p>
        </p:txBody>
      </p:sp>
      <p:sp>
        <p:nvSpPr>
          <p:cNvPr id="25605" name="Text Box 7"/>
          <p:cNvSpPr txBox="1">
            <a:spLocks noChangeArrowheads="1"/>
          </p:cNvSpPr>
          <p:nvPr/>
        </p:nvSpPr>
        <p:spPr bwMode="auto">
          <a:xfrm>
            <a:off x="1411288" y="836613"/>
            <a:ext cx="560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点</a:t>
            </a:r>
          </a:p>
        </p:txBody>
      </p:sp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844550" y="836613"/>
            <a:ext cx="56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考</a:t>
            </a:r>
          </a:p>
        </p:txBody>
      </p:sp>
      <p:sp>
        <p:nvSpPr>
          <p:cNvPr id="2560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5536" y="2924944"/>
            <a:ext cx="8496300" cy="2647950"/>
          </a:xfrm>
        </p:spPr>
        <p:txBody>
          <a:bodyPr>
            <a:normAutofit/>
          </a:bodyPr>
          <a:lstStyle/>
          <a:p>
            <a:pPr eaLnBrk="1"/>
            <a:r>
              <a:rPr lang="zh-CN" altLang="en-US" sz="2800" dirty="0" smtClean="0">
                <a:ea typeface="宋体" pitchFamily="2" charset="-122"/>
              </a:rPr>
              <a:t>漫画是一种具有讽刺性或幽默性的绘画。多从政治事件和生活现象中取材，通过</a:t>
            </a:r>
            <a:r>
              <a:rPr lang="zh-CN" alt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夸张、比喻、象征</a:t>
            </a:r>
            <a:r>
              <a:rPr lang="zh-CN" altLang="en-US" sz="2800" dirty="0" smtClean="0">
                <a:ea typeface="宋体" pitchFamily="2" charset="-122"/>
              </a:rPr>
              <a:t>等手法，借</a:t>
            </a:r>
            <a:r>
              <a:rPr lang="zh-CN" altLang="en-US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幽默、诙谐</a:t>
            </a:r>
            <a:r>
              <a:rPr lang="zh-CN" altLang="en-US" sz="2800" dirty="0" smtClean="0">
                <a:ea typeface="宋体" pitchFamily="2" charset="-122"/>
              </a:rPr>
              <a:t>的画面，</a:t>
            </a:r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讽刺、批评或歌颂</a:t>
            </a:r>
            <a:r>
              <a:rPr lang="zh-CN" altLang="en-US" sz="2800" dirty="0" smtClean="0">
                <a:ea typeface="宋体" pitchFamily="2" charset="-122"/>
              </a:rPr>
              <a:t>某些人和事，启迪人们</a:t>
            </a:r>
            <a:r>
              <a:rPr lang="zh-CN" altLang="en-US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领悟深奥的道理</a:t>
            </a:r>
            <a:r>
              <a:rPr lang="en-US" altLang="zh-CN" sz="2800" dirty="0" smtClean="0">
                <a:ea typeface="宋体" pitchFamily="2" charset="-122"/>
              </a:rPr>
              <a:t>(</a:t>
            </a:r>
            <a:r>
              <a:rPr lang="zh-CN" altLang="en-US" sz="2800" dirty="0" smtClean="0">
                <a:ea typeface="宋体" pitchFamily="2" charset="-122"/>
              </a:rPr>
              <a:t>寓意</a:t>
            </a:r>
            <a:r>
              <a:rPr lang="en-US" altLang="zh-CN" sz="2800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800" dirty="0" smtClean="0">
                <a:ea typeface="宋体" pitchFamily="2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2226162" y="908720"/>
            <a:ext cx="28648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ea typeface="隶书" pitchFamily="49" charset="-122"/>
              </a:rPr>
              <a:t>考点</a:t>
            </a:r>
            <a:r>
              <a:rPr lang="en-US" altLang="zh-CN" sz="3200" b="1" dirty="0">
                <a:solidFill>
                  <a:srgbClr val="FF0000"/>
                </a:solidFill>
                <a:ea typeface="隶书" pitchFamily="49" charset="-122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ea typeface="隶书" pitchFamily="49" charset="-122"/>
              </a:rPr>
              <a:t>　漫画类</a:t>
            </a:r>
            <a:endParaRPr lang="zh-CN" altLang="en-US" sz="3200" b="1" dirty="0">
              <a:solidFill>
                <a:srgbClr val="FF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0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5970" y="3661445"/>
            <a:ext cx="858650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ea typeface="宋体" pitchFamily="2" charset="-122"/>
              </a:rPr>
              <a:t>根据漫画的构成特点，结合语言表达的考查要求，命题一般会从如下几个角度入手</a:t>
            </a:r>
            <a:r>
              <a:rPr lang="zh-CN" altLang="en-US" sz="2000" b="1" dirty="0" smtClean="0">
                <a:ea typeface="宋体" pitchFamily="2" charset="-122"/>
              </a:rPr>
              <a:t>：</a:t>
            </a:r>
            <a:endParaRPr lang="zh-CN" altLang="en-US" sz="2000" b="1" dirty="0"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19" y="3140968"/>
            <a:ext cx="2815194" cy="527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2060"/>
                </a:solidFill>
                <a:ea typeface="黑体" pitchFamily="49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ea typeface="黑体" pitchFamily="49" charset="-122"/>
              </a:rPr>
              <a:t>、漫画的命题角度</a:t>
            </a:r>
            <a:endParaRPr lang="zh-CN" altLang="en-US" sz="2400" b="1" dirty="0">
              <a:solidFill>
                <a:srgbClr val="002060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19" y="600153"/>
            <a:ext cx="8640959" cy="85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ea typeface="宋体" pitchFamily="2" charset="-122"/>
              </a:rPr>
              <a:t>漫画一般由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标题、主体、注释</a:t>
            </a:r>
            <a:r>
              <a:rPr lang="zh-CN" altLang="en-US" dirty="0">
                <a:ea typeface="宋体" pitchFamily="2" charset="-122"/>
              </a:rPr>
              <a:t>三部分组成，主体包括画面和寓意，画面是显性的信息，而寓意则是隐性的信息</a:t>
            </a:r>
            <a:r>
              <a:rPr lang="zh-CN" altLang="en-US" dirty="0" smtClean="0">
                <a:ea typeface="宋体" pitchFamily="2" charset="-122"/>
              </a:rPr>
              <a:t>。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2196435" cy="527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2060"/>
                </a:solidFill>
                <a:ea typeface="黑体" pitchFamily="49" charset="-122"/>
              </a:rPr>
              <a:t>1</a:t>
            </a:r>
            <a:r>
              <a:rPr lang="zh-CN" altLang="en-US" sz="2400" b="1" dirty="0">
                <a:solidFill>
                  <a:srgbClr val="002060"/>
                </a:solidFill>
                <a:ea typeface="黑体" pitchFamily="49" charset="-122"/>
              </a:rPr>
              <a:t>、漫画的构成</a:t>
            </a:r>
            <a:endParaRPr lang="zh-CN" altLang="en-US" sz="2400" b="1" dirty="0">
              <a:solidFill>
                <a:srgbClr val="002060"/>
              </a:solidFill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3790" y="2531608"/>
            <a:ext cx="835292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ea typeface="宋体" pitchFamily="2" charset="-122"/>
              </a:rPr>
              <a:t>(3</a:t>
            </a:r>
            <a:r>
              <a:rPr lang="en-US" altLang="zh-CN" sz="24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注释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zh-CN" altLang="en-US" sz="2400" dirty="0">
                <a:ea typeface="宋体" pitchFamily="2" charset="-122"/>
              </a:rPr>
              <a:t>可以没有</a:t>
            </a:r>
            <a:r>
              <a:rPr lang="en-US" altLang="zh-CN" sz="24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dirty="0">
                <a:ea typeface="宋体" pitchFamily="2" charset="-122"/>
              </a:rPr>
              <a:t>：是对画面情景的提示与注解。</a:t>
            </a:r>
            <a:endParaRPr lang="zh-CN" altLang="en-US" sz="2400" dirty="0"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790" y="2003899"/>
            <a:ext cx="5767926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ea typeface="宋体" pitchFamily="2" charset="-122"/>
              </a:rPr>
              <a:t>(2</a:t>
            </a:r>
            <a:r>
              <a:rPr lang="en-US" altLang="zh-CN" sz="24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主体</a:t>
            </a:r>
            <a:r>
              <a:rPr lang="zh-CN" altLang="en-US" sz="2400" dirty="0">
                <a:ea typeface="宋体" pitchFamily="2" charset="-122"/>
              </a:rPr>
              <a:t>：是画面各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dirty="0">
                <a:ea typeface="宋体" pitchFamily="2" charset="-122"/>
              </a:rPr>
              <a:t>因素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dirty="0">
                <a:ea typeface="宋体" pitchFamily="2" charset="-122"/>
              </a:rPr>
              <a:t>构成的情景；</a:t>
            </a:r>
          </a:p>
        </p:txBody>
      </p:sp>
      <p:sp>
        <p:nvSpPr>
          <p:cNvPr id="8" name="矩形 7"/>
          <p:cNvSpPr/>
          <p:nvPr/>
        </p:nvSpPr>
        <p:spPr>
          <a:xfrm>
            <a:off x="453790" y="1452694"/>
            <a:ext cx="858270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ea typeface="宋体" pitchFamily="2" charset="-122"/>
              </a:rPr>
              <a:t>(1</a:t>
            </a:r>
            <a:r>
              <a:rPr lang="en-US" altLang="zh-CN" sz="24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标题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zh-CN" altLang="en-US" sz="2400" dirty="0">
                <a:ea typeface="宋体" pitchFamily="2" charset="-122"/>
              </a:rPr>
              <a:t>可以没有</a:t>
            </a:r>
            <a:r>
              <a:rPr lang="en-US" altLang="zh-CN" sz="24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dirty="0">
                <a:ea typeface="宋体" pitchFamily="2" charset="-122"/>
              </a:rPr>
              <a:t>：即题目，往往告知或暗示漫画的主题思想。</a:t>
            </a:r>
          </a:p>
        </p:txBody>
      </p:sp>
      <p:sp>
        <p:nvSpPr>
          <p:cNvPr id="9" name="矩形 8"/>
          <p:cNvSpPr/>
          <p:nvPr/>
        </p:nvSpPr>
        <p:spPr>
          <a:xfrm>
            <a:off x="6300192" y="4486125"/>
            <a:ext cx="1790875" cy="455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④综合考查。 </a:t>
            </a:r>
          </a:p>
        </p:txBody>
      </p:sp>
      <p:sp>
        <p:nvSpPr>
          <p:cNvPr id="10" name="矩形 9"/>
          <p:cNvSpPr/>
          <p:nvPr/>
        </p:nvSpPr>
        <p:spPr>
          <a:xfrm>
            <a:off x="4211960" y="4477430"/>
            <a:ext cx="1733167" cy="455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③描述画面；</a:t>
            </a:r>
          </a:p>
        </p:txBody>
      </p:sp>
      <p:sp>
        <p:nvSpPr>
          <p:cNvPr id="11" name="矩形 10"/>
          <p:cNvSpPr/>
          <p:nvPr/>
        </p:nvSpPr>
        <p:spPr>
          <a:xfrm>
            <a:off x="2339752" y="4470736"/>
            <a:ext cx="1733167" cy="455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②拟加标题；</a:t>
            </a:r>
          </a:p>
        </p:txBody>
      </p:sp>
      <p:sp>
        <p:nvSpPr>
          <p:cNvPr id="12" name="矩形 11"/>
          <p:cNvSpPr/>
          <p:nvPr/>
        </p:nvSpPr>
        <p:spPr>
          <a:xfrm>
            <a:off x="539552" y="4512286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①概括寓意；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5971" y="5206144"/>
            <a:ext cx="20337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(1</a:t>
            </a:r>
            <a:r>
              <a:rPr lang="en-US" altLang="zh-CN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dirty="0">
                <a:ea typeface="宋体" pitchFamily="2" charset="-122"/>
              </a:rPr>
              <a:t>画面描述  </a:t>
            </a:r>
          </a:p>
          <a:p>
            <a:r>
              <a:rPr lang="en-US" altLang="zh-CN" dirty="0">
                <a:ea typeface="宋体" pitchFamily="2" charset="-122"/>
              </a:rPr>
              <a:t>(2</a:t>
            </a:r>
            <a:r>
              <a:rPr lang="en-US" altLang="zh-CN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dirty="0">
                <a:ea typeface="宋体" pitchFamily="2" charset="-122"/>
              </a:rPr>
              <a:t>揭示寓意  </a:t>
            </a:r>
          </a:p>
          <a:p>
            <a:r>
              <a:rPr lang="en-US" altLang="zh-CN" dirty="0">
                <a:ea typeface="宋体" pitchFamily="2" charset="-122"/>
              </a:rPr>
              <a:t>(3</a:t>
            </a:r>
            <a:r>
              <a:rPr lang="en-US" altLang="zh-CN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dirty="0">
                <a:ea typeface="宋体" pitchFamily="2" charset="-122"/>
              </a:rPr>
              <a:t>拟写标题  </a:t>
            </a:r>
          </a:p>
          <a:p>
            <a:r>
              <a:rPr lang="en-US" altLang="zh-CN" dirty="0">
                <a:ea typeface="宋体" pitchFamily="2" charset="-122"/>
              </a:rPr>
              <a:t>(4</a:t>
            </a:r>
            <a:r>
              <a:rPr lang="en-US" altLang="zh-CN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dirty="0">
                <a:ea typeface="宋体" pitchFamily="2" charset="-122"/>
              </a:rPr>
              <a:t>拟公益广告</a:t>
            </a:r>
          </a:p>
          <a:p>
            <a:r>
              <a:rPr lang="en-US" altLang="zh-CN" dirty="0">
                <a:ea typeface="宋体" pitchFamily="2" charset="-122"/>
              </a:rPr>
              <a:t>(5</a:t>
            </a:r>
            <a:r>
              <a:rPr lang="en-US" altLang="zh-CN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dirty="0">
                <a:ea typeface="宋体" pitchFamily="2" charset="-122"/>
              </a:rPr>
              <a:t>漫画作文</a:t>
            </a:r>
          </a:p>
        </p:txBody>
      </p:sp>
      <p:sp>
        <p:nvSpPr>
          <p:cNvPr id="14" name="矩形 13"/>
          <p:cNvSpPr/>
          <p:nvPr/>
        </p:nvSpPr>
        <p:spPr>
          <a:xfrm>
            <a:off x="2370022" y="5805263"/>
            <a:ext cx="61830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夸张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、变形、以小见大、以虚带实、荒诞中见真实 、象征、比拟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72719" y="5085184"/>
            <a:ext cx="281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ea typeface="黑体" pitchFamily="49" charset="-122"/>
              </a:rPr>
              <a:t>3</a:t>
            </a:r>
            <a:r>
              <a:rPr lang="zh-CN" altLang="en-US" sz="2400" b="1" dirty="0">
                <a:solidFill>
                  <a:srgbClr val="002060"/>
                </a:solidFill>
                <a:ea typeface="黑体" pitchFamily="49" charset="-122"/>
              </a:rPr>
              <a:t>、漫画的艺术手法</a:t>
            </a:r>
            <a:endParaRPr lang="zh-CN" altLang="en-US" sz="2400" b="1" dirty="0">
              <a:solidFill>
                <a:srgbClr val="00206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6768"/>
            <a:ext cx="3725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ea typeface="黑体" pitchFamily="49" charset="-122"/>
              </a:rPr>
              <a:t>4</a:t>
            </a:r>
            <a:r>
              <a:rPr lang="zh-CN" altLang="en-US" sz="2400" dirty="0">
                <a:solidFill>
                  <a:srgbClr val="002060"/>
                </a:solidFill>
                <a:ea typeface="黑体" pitchFamily="49" charset="-122"/>
              </a:rPr>
              <a:t>、漫画类题目的解题思路</a:t>
            </a:r>
          </a:p>
        </p:txBody>
      </p:sp>
      <p:sp>
        <p:nvSpPr>
          <p:cNvPr id="3" name="矩形 2"/>
          <p:cNvSpPr/>
          <p:nvPr/>
        </p:nvSpPr>
        <p:spPr>
          <a:xfrm>
            <a:off x="289587" y="478433"/>
            <a:ext cx="4055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第一步：读画面，明白画中有什么</a:t>
            </a:r>
            <a:endParaRPr lang="zh-CN" altLang="en-US" sz="20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362" y="878543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看标题</a:t>
            </a:r>
            <a:r>
              <a:rPr lang="zh-CN" altLang="en-US" sz="2400" b="1" dirty="0">
                <a:ea typeface="宋体" pitchFamily="2" charset="-122"/>
              </a:rPr>
              <a:t>。标题是漫画的眼睛，有时透过这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宋体" pitchFamily="2" charset="-122"/>
              </a:rPr>
              <a:t>画眼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宋体" pitchFamily="2" charset="-122"/>
              </a:rPr>
              <a:t>，可洞察整幅画的主题。审画时要把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标题同漫画的内容</a:t>
            </a:r>
            <a:r>
              <a:rPr lang="zh-CN" altLang="en-US" sz="2400" b="1" dirty="0">
                <a:ea typeface="宋体" pitchFamily="2" charset="-122"/>
              </a:rPr>
              <a:t>结合起来进行分析，这样就容易弄清漫画的寓意所在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158362" y="2204864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(2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看画面</a:t>
            </a:r>
            <a:r>
              <a:rPr lang="zh-CN" altLang="en-US" sz="2400" b="1" dirty="0">
                <a:ea typeface="宋体" pitchFamily="2" charset="-122"/>
              </a:rPr>
              <a:t>。漫画常用简单而又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夸张</a:t>
            </a:r>
            <a:r>
              <a:rPr lang="zh-CN" altLang="en-US" sz="2400" b="1" dirty="0">
                <a:ea typeface="宋体" pitchFamily="2" charset="-122"/>
              </a:rPr>
              <a:t>的手法，勾画出幽默、诙谐的画面，用以说明某种观点。因此，分析漫画的画面是解题的重要环节。漫画画面上的每一个细节对表达漫画的寓意都有提示作用。 </a:t>
            </a:r>
          </a:p>
        </p:txBody>
      </p:sp>
      <p:sp>
        <p:nvSpPr>
          <p:cNvPr id="7" name="矩形 6"/>
          <p:cNvSpPr/>
          <p:nvPr/>
        </p:nvSpPr>
        <p:spPr>
          <a:xfrm>
            <a:off x="179512" y="3861048"/>
            <a:ext cx="8856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(3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看画中文字</a:t>
            </a:r>
            <a:r>
              <a:rPr lang="zh-CN" altLang="en-US" sz="2400" b="1" dirty="0">
                <a:ea typeface="宋体" pitchFamily="2" charset="-122"/>
              </a:rPr>
              <a:t>。漫画为了表达其寓意，常常配有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言简意赅、画龙点睛的语言文字</a:t>
            </a:r>
            <a:r>
              <a:rPr lang="zh-CN" altLang="en-US" sz="2400" b="1" dirty="0">
                <a:ea typeface="宋体" pitchFamily="2" charset="-122"/>
              </a:rPr>
              <a:t>。我们在解答漫画题时，要仔细品味画中的语言文字，认真思考这些语言文字中所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隐含的观点</a:t>
            </a:r>
            <a:r>
              <a:rPr lang="zh-CN" altLang="en-US" sz="2400" b="1" dirty="0">
                <a:ea typeface="宋体" pitchFamily="2" charset="-122"/>
              </a:rPr>
              <a:t>，有时它会成为我们弄清漫画寓意的金钥匙。</a:t>
            </a:r>
          </a:p>
        </p:txBody>
      </p:sp>
      <p:sp>
        <p:nvSpPr>
          <p:cNvPr id="8" name="矩形 7"/>
          <p:cNvSpPr/>
          <p:nvPr/>
        </p:nvSpPr>
        <p:spPr>
          <a:xfrm>
            <a:off x="131876" y="5589240"/>
            <a:ext cx="8904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(4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看夸张处</a:t>
            </a:r>
            <a:r>
              <a:rPr lang="zh-CN" altLang="en-US" sz="2400" b="1" dirty="0">
                <a:ea typeface="宋体" pitchFamily="2" charset="-122"/>
              </a:rPr>
              <a:t>。漫画为了说明某种观点，常常对人物行为或场景描绘给以变形夸张。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夸张之处</a:t>
            </a:r>
            <a:r>
              <a:rPr lang="zh-CN" altLang="en-US" sz="2400" b="1" dirty="0">
                <a:ea typeface="宋体" pitchFamily="2" charset="-122"/>
              </a:rPr>
              <a:t>往往就是漫画的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弦外之音</a:t>
            </a:r>
            <a:r>
              <a:rPr lang="zh-CN" altLang="en-US" sz="2400" b="1" dirty="0">
                <a:ea typeface="宋体" pitchFamily="2" charset="-122"/>
              </a:rPr>
              <a:t>，是漫画所要表达的寓意所在。 </a:t>
            </a:r>
          </a:p>
        </p:txBody>
      </p:sp>
    </p:spTree>
    <p:extLst>
      <p:ext uri="{BB962C8B-B14F-4D97-AF65-F5344CB8AC3E}">
        <p14:creationId xmlns:p14="http://schemas.microsoft.com/office/powerpoint/2010/main" val="23001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7504" y="116632"/>
            <a:ext cx="8496300" cy="488279"/>
          </a:xfrm>
        </p:spPr>
        <p:txBody>
          <a:bodyPr>
            <a:noAutofit/>
          </a:bodyPr>
          <a:lstStyle/>
          <a:p>
            <a:pPr marL="0" indent="0" eaLnBrk="1">
              <a:buNone/>
            </a:pPr>
            <a:r>
              <a:rPr lang="zh-CN" altLang="en-US" sz="2400" dirty="0" smtClean="0">
                <a:solidFill>
                  <a:srgbClr val="FF0000"/>
                </a:solidFill>
                <a:ea typeface="黑体" pitchFamily="49" charset="-122"/>
              </a:rPr>
              <a:t>第二步：联现实，展想象，揣摩画外是什么</a:t>
            </a:r>
            <a:endParaRPr lang="zh-CN" altLang="en-US" sz="2400" dirty="0" smtClean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504" y="2674106"/>
            <a:ext cx="89289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描述画面类</a:t>
            </a:r>
            <a:r>
              <a:rPr lang="zh-CN" altLang="en-US" sz="2000" b="1" dirty="0">
                <a:ea typeface="宋体" pitchFamily="2" charset="-122"/>
              </a:rPr>
              <a:t>。描述画面，就是用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描述性的语言</a:t>
            </a:r>
            <a:r>
              <a:rPr lang="zh-CN" altLang="en-US" sz="2000" b="1" dirty="0">
                <a:ea typeface="宋体" pitchFamily="2" charset="-122"/>
              </a:rPr>
              <a:t>介绍画面的内容。描述时一定要仔细观察画面上人物的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动作、表情、语言</a:t>
            </a:r>
            <a:r>
              <a:rPr lang="zh-CN" altLang="en-US" sz="2000" b="1" dirty="0">
                <a:ea typeface="宋体" pitchFamily="2" charset="-122"/>
              </a:rPr>
              <a:t>等，采用恰当的表达方式，按照一定的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顺序</a:t>
            </a:r>
            <a:r>
              <a:rPr lang="zh-CN" altLang="en-US" sz="2000" b="1" dirty="0">
                <a:ea typeface="宋体" pitchFamily="2" charset="-122"/>
              </a:rPr>
              <a:t>描述。注意：画面上有什么就描述什么，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不要加入自己的看法</a:t>
            </a:r>
            <a:r>
              <a:rPr lang="zh-CN" altLang="en-US" sz="2000" b="1" dirty="0">
                <a:ea typeface="宋体" pitchFamily="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不宜进行想象虚构</a:t>
            </a:r>
            <a:r>
              <a:rPr lang="zh-CN" altLang="en-US" sz="2000" b="1" dirty="0">
                <a:ea typeface="宋体" pitchFamily="2" charset="-122"/>
              </a:rPr>
              <a:t>，只需把漫画内容客观地描述出来。 </a:t>
            </a:r>
          </a:p>
        </p:txBody>
      </p:sp>
      <p:sp>
        <p:nvSpPr>
          <p:cNvPr id="3" name="矩形 2"/>
          <p:cNvSpPr/>
          <p:nvPr/>
        </p:nvSpPr>
        <p:spPr>
          <a:xfrm>
            <a:off x="170755" y="223125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第三步：答案表述</a:t>
            </a:r>
            <a:endParaRPr lang="zh-CN" alt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475" y="1769586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ea typeface="宋体" pitchFamily="2" charset="-122"/>
              </a:rPr>
              <a:t>(</a:t>
            </a:r>
            <a:r>
              <a:rPr lang="en-US" altLang="zh-CN" sz="2400" b="1" dirty="0">
                <a:ea typeface="宋体" pitchFamily="2" charset="-122"/>
              </a:rPr>
              <a:t>3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多个角度想想看，创作动机是什么，确定最佳寓意。</a:t>
            </a:r>
            <a:endParaRPr lang="zh-CN" altLang="en-US" sz="2400" b="1" dirty="0"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2506" y="620688"/>
            <a:ext cx="4536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看画面指向，对应相关现实。</a:t>
            </a:r>
          </a:p>
        </p:txBody>
      </p:sp>
      <p:sp>
        <p:nvSpPr>
          <p:cNvPr id="6" name="矩形 5"/>
          <p:cNvSpPr/>
          <p:nvPr/>
        </p:nvSpPr>
        <p:spPr>
          <a:xfrm>
            <a:off x="582506" y="1196751"/>
            <a:ext cx="5460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(2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透过现象看本质，跳出画面思画外。</a:t>
            </a:r>
          </a:p>
        </p:txBody>
      </p:sp>
      <p:sp>
        <p:nvSpPr>
          <p:cNvPr id="7" name="矩形 6"/>
          <p:cNvSpPr/>
          <p:nvPr/>
        </p:nvSpPr>
        <p:spPr>
          <a:xfrm>
            <a:off x="107504" y="3985749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概括画面内容类</a:t>
            </a:r>
            <a:r>
              <a:rPr lang="zh-CN" altLang="en-US" sz="2000" b="1" dirty="0">
                <a:ea typeface="宋体" pitchFamily="2" charset="-122"/>
              </a:rPr>
              <a:t>。要做到语言简明，要揭示画面中人与人、人与物、物与物的关系。</a:t>
            </a:r>
          </a:p>
        </p:txBody>
      </p:sp>
      <p:sp>
        <p:nvSpPr>
          <p:cNvPr id="8" name="矩形 7"/>
          <p:cNvSpPr/>
          <p:nvPr/>
        </p:nvSpPr>
        <p:spPr>
          <a:xfrm>
            <a:off x="170755" y="4711555"/>
            <a:ext cx="88324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(3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概括寓意类</a:t>
            </a:r>
            <a:r>
              <a:rPr lang="zh-CN" altLang="en-US" sz="2000" b="1" dirty="0">
                <a:ea typeface="宋体" pitchFamily="2" charset="-122"/>
              </a:rPr>
              <a:t>。表达要简洁明了，像广告词那样，朗朗上口；含义囊括所有画面，不丢三落四；不就事论事，应从人的角度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道德、品质、环保等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进行思考。语言要讲究，一般可选用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反映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讽刺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揭露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批评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等词语作为概括寓意的谓语中心词。</a:t>
            </a:r>
          </a:p>
        </p:txBody>
      </p:sp>
      <p:sp>
        <p:nvSpPr>
          <p:cNvPr id="9" name="矩形 8"/>
          <p:cNvSpPr/>
          <p:nvPr/>
        </p:nvSpPr>
        <p:spPr>
          <a:xfrm>
            <a:off x="170755" y="6034994"/>
            <a:ext cx="86622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ea typeface="宋体" pitchFamily="2" charset="-122"/>
              </a:rPr>
              <a:t>(4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拟写标题类</a:t>
            </a:r>
            <a:r>
              <a:rPr lang="zh-CN" altLang="en-US" sz="2000" b="1" dirty="0">
                <a:ea typeface="宋体" pitchFamily="2" charset="-122"/>
              </a:rPr>
              <a:t>。要紧扣画面内容或寓意拟写。一般可采用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中心事件描述法、引用画中人物语言法、比喻法</a:t>
            </a:r>
            <a:r>
              <a:rPr lang="zh-CN" altLang="en-US" sz="2000" b="1" dirty="0">
                <a:ea typeface="宋体" pitchFamily="2" charset="-122"/>
              </a:rPr>
              <a:t>等拟写标题。 </a:t>
            </a:r>
          </a:p>
        </p:txBody>
      </p:sp>
    </p:spTree>
    <p:extLst>
      <p:ext uri="{BB962C8B-B14F-4D97-AF65-F5344CB8AC3E}">
        <p14:creationId xmlns:p14="http://schemas.microsoft.com/office/powerpoint/2010/main" val="147644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uild="p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16632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宋体" pitchFamily="2" charset="-122"/>
              </a:rPr>
              <a:t>从近几年高考的命题形式看，漫画类图文转换题目主要考查两类漫画题型。一类是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记叙类</a:t>
            </a:r>
            <a:r>
              <a:rPr lang="zh-CN" altLang="en-US" sz="2400" b="1" dirty="0">
                <a:ea typeface="宋体" pitchFamily="2" charset="-122"/>
              </a:rPr>
              <a:t>漫画，另一类是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寓意类</a:t>
            </a:r>
            <a:r>
              <a:rPr lang="zh-CN" altLang="en-US" sz="2400" b="1" dirty="0">
                <a:ea typeface="宋体" pitchFamily="2" charset="-122"/>
              </a:rPr>
              <a:t>漫画。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352464" y="1515390"/>
            <a:ext cx="8251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宋体" pitchFamily="2" charset="-122"/>
              </a:rPr>
              <a:t>根据漫画类型的不同，具体解答时的关注点也不一样</a:t>
            </a: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352464" y="2610034"/>
            <a:ext cx="86120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ea typeface="宋体" pitchFamily="2" charset="-122"/>
              </a:rPr>
              <a:t>①记叙类漫画可从人、事两方面进行联想，对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人物</a:t>
            </a:r>
            <a:r>
              <a:rPr lang="zh-CN" altLang="en-US" sz="2400" b="1" dirty="0">
                <a:ea typeface="宋体" pitchFamily="2" charset="-122"/>
              </a:rPr>
              <a:t>应注意他们的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言行举止、表情神态、穿着打扮</a:t>
            </a:r>
            <a:r>
              <a:rPr lang="zh-CN" altLang="en-US" sz="2400" b="1" dirty="0">
                <a:ea typeface="宋体" pitchFamily="2" charset="-122"/>
              </a:rPr>
              <a:t>及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人物间的关系</a:t>
            </a:r>
            <a:r>
              <a:rPr lang="zh-CN" altLang="en-US" sz="2400" b="1" dirty="0">
                <a:ea typeface="宋体" pitchFamily="2" charset="-122"/>
              </a:rPr>
              <a:t>；对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事情</a:t>
            </a:r>
            <a:r>
              <a:rPr lang="zh-CN" altLang="en-US" sz="2400" b="1" dirty="0">
                <a:ea typeface="宋体" pitchFamily="2" charset="-122"/>
              </a:rPr>
              <a:t>应注意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时间、地点、前因后果</a:t>
            </a:r>
            <a:r>
              <a:rPr lang="zh-CN" altLang="en-US" sz="2400" b="1" dirty="0">
                <a:ea typeface="宋体" pitchFamily="2" charset="-122"/>
              </a:rPr>
              <a:t>及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发展趋势</a:t>
            </a:r>
            <a:r>
              <a:rPr lang="zh-CN" altLang="en-US" sz="2400" b="1" dirty="0">
                <a:ea typeface="宋体" pitchFamily="2" charset="-122"/>
              </a:rPr>
              <a:t>。 </a:t>
            </a:r>
          </a:p>
        </p:txBody>
      </p:sp>
      <p:sp>
        <p:nvSpPr>
          <p:cNvPr id="6" name="矩形 5"/>
          <p:cNvSpPr/>
          <p:nvPr/>
        </p:nvSpPr>
        <p:spPr>
          <a:xfrm>
            <a:off x="388468" y="4885532"/>
            <a:ext cx="828092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ea typeface="宋体" pitchFamily="2" charset="-122"/>
              </a:rPr>
              <a:t>②寓意类漫画是以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自然现象或景物</a:t>
            </a:r>
            <a:r>
              <a:rPr lang="zh-CN" altLang="en-US" sz="2400" b="1" dirty="0">
                <a:ea typeface="宋体" pitchFamily="2" charset="-122"/>
              </a:rPr>
              <a:t>作为创作素材的，它往往是</a:t>
            </a:r>
            <a:r>
              <a:rPr lang="zh-CN" altLang="en-US" sz="2400" b="1" dirty="0">
                <a:solidFill>
                  <a:srgbClr val="FF0000"/>
                </a:solidFill>
                <a:ea typeface="宋体" pitchFamily="2" charset="-122"/>
              </a:rPr>
              <a:t>影射</a:t>
            </a:r>
            <a:r>
              <a:rPr lang="zh-CN" altLang="en-US" sz="2400" b="1" dirty="0">
                <a:ea typeface="宋体" pitchFamily="2" charset="-122"/>
              </a:rPr>
              <a:t>社会生活中的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某类人或某一现象</a:t>
            </a:r>
            <a:r>
              <a:rPr lang="zh-CN" altLang="en-US" sz="2400" b="1" dirty="0">
                <a:ea typeface="宋体" pitchFamily="2" charset="-122"/>
              </a:rPr>
              <a:t>。对这类漫画，应跟现实生活作合理的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类比联想</a:t>
            </a:r>
            <a:r>
              <a:rPr lang="zh-CN" altLang="en-US" sz="2400" b="1" dirty="0">
                <a:ea typeface="宋体" pitchFamily="2" charset="-122"/>
              </a:rPr>
              <a:t>，注意画面形象的类比象征意义。</a:t>
            </a:r>
          </a:p>
        </p:txBody>
      </p:sp>
    </p:spTree>
    <p:extLst>
      <p:ext uri="{BB962C8B-B14F-4D97-AF65-F5344CB8AC3E}">
        <p14:creationId xmlns:p14="http://schemas.microsoft.com/office/powerpoint/2010/main" val="6207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 descr="名师点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814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36013" y="908720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漫画类答题技巧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576" y="1628800"/>
            <a:ext cx="6264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1.</a:t>
            </a:r>
            <a:r>
              <a:rPr lang="zh-CN" altLang="en-US" sz="2400" b="1" dirty="0">
                <a:ea typeface="宋体" pitchFamily="2" charset="-122"/>
              </a:rPr>
              <a:t>看漫画中的人、物、行为、关系、方式等。</a:t>
            </a:r>
          </a:p>
        </p:txBody>
      </p:sp>
      <p:sp>
        <p:nvSpPr>
          <p:cNvPr id="4" name="矩形 3"/>
          <p:cNvSpPr/>
          <p:nvPr/>
        </p:nvSpPr>
        <p:spPr>
          <a:xfrm>
            <a:off x="765742" y="2348880"/>
            <a:ext cx="5341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2.</a:t>
            </a:r>
            <a:r>
              <a:rPr lang="zh-CN" altLang="en-US" sz="2400" b="1" dirty="0">
                <a:ea typeface="宋体" pitchFamily="2" charset="-122"/>
              </a:rPr>
              <a:t>要看产生了什么结果、结论或状态。</a:t>
            </a:r>
          </a:p>
        </p:txBody>
      </p:sp>
      <p:sp>
        <p:nvSpPr>
          <p:cNvPr id="5" name="矩形 4"/>
          <p:cNvSpPr/>
          <p:nvPr/>
        </p:nvSpPr>
        <p:spPr>
          <a:xfrm>
            <a:off x="765741" y="3134290"/>
            <a:ext cx="5341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3.</a:t>
            </a:r>
            <a:r>
              <a:rPr lang="zh-CN" altLang="en-US" sz="2400" b="1" dirty="0">
                <a:ea typeface="宋体" pitchFamily="2" charset="-122"/>
              </a:rPr>
              <a:t>思考产生的原因及揣摩人物的心理。</a:t>
            </a:r>
          </a:p>
        </p:txBody>
      </p:sp>
      <p:sp>
        <p:nvSpPr>
          <p:cNvPr id="6" name="矩形 5"/>
          <p:cNvSpPr/>
          <p:nvPr/>
        </p:nvSpPr>
        <p:spPr>
          <a:xfrm>
            <a:off x="727009" y="4077072"/>
            <a:ext cx="5033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4.</a:t>
            </a:r>
            <a:r>
              <a:rPr lang="zh-CN" altLang="en-US" sz="2400" b="1" dirty="0">
                <a:ea typeface="宋体" pitchFamily="2" charset="-122"/>
              </a:rPr>
              <a:t>能预示结果，概括时注意不遗漏。</a:t>
            </a:r>
          </a:p>
        </p:txBody>
      </p:sp>
      <p:sp>
        <p:nvSpPr>
          <p:cNvPr id="7" name="矩形 6"/>
          <p:cNvSpPr/>
          <p:nvPr/>
        </p:nvSpPr>
        <p:spPr>
          <a:xfrm>
            <a:off x="251520" y="5373216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宋体" pitchFamily="2" charset="-122"/>
              </a:rPr>
              <a:t>在概括寓意时要注意：漫画的目的主要是</a:t>
            </a:r>
            <a:r>
              <a:rPr lang="zh-CN" altLang="en-US" sz="2400" b="1" dirty="0">
                <a:solidFill>
                  <a:srgbClr val="00B0F0"/>
                </a:solidFill>
                <a:ea typeface="宋体" pitchFamily="2" charset="-122"/>
              </a:rPr>
              <a:t>讽喻现实</a:t>
            </a:r>
            <a:r>
              <a:rPr lang="zh-CN" altLang="en-US" sz="2400" b="1" dirty="0">
                <a:ea typeface="宋体" pitchFamily="2" charset="-122"/>
              </a:rPr>
              <a:t>问题，所以很可能要选用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讽刺、批判、告诫</a:t>
            </a:r>
            <a:r>
              <a:rPr lang="zh-CN" altLang="en-US" sz="2400" b="1" dirty="0">
                <a:ea typeface="宋体" pitchFamily="2" charset="-122"/>
              </a:rPr>
              <a:t>等含义的词语。</a:t>
            </a:r>
          </a:p>
        </p:txBody>
      </p:sp>
    </p:spTree>
    <p:extLst>
      <p:ext uri="{BB962C8B-B14F-4D97-AF65-F5344CB8AC3E}">
        <p14:creationId xmlns:p14="http://schemas.microsoft.com/office/powerpoint/2010/main" val="296136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6156" y="516742"/>
            <a:ext cx="8496300" cy="428526"/>
          </a:xfrm>
        </p:spPr>
        <p:txBody>
          <a:bodyPr>
            <a:normAutofit lnSpcReduction="10000"/>
          </a:bodyPr>
          <a:lstStyle/>
          <a:p>
            <a:pPr marL="0" indent="0" eaLnBrk="1">
              <a:buNone/>
            </a:pPr>
            <a:r>
              <a:rPr lang="en-US" altLang="zh-CN" sz="2400" dirty="0" smtClean="0">
                <a:ea typeface="黑体" pitchFamily="49" charset="-122"/>
              </a:rPr>
              <a:t>【</a:t>
            </a:r>
            <a:r>
              <a:rPr lang="zh-CN" altLang="en-US" sz="2400" dirty="0" smtClean="0">
                <a:ea typeface="黑体" pitchFamily="49" charset="-122"/>
              </a:rPr>
              <a:t>例</a:t>
            </a:r>
            <a:r>
              <a:rPr lang="en-US" altLang="zh-CN" sz="2400" dirty="0" smtClean="0">
                <a:ea typeface="黑体" pitchFamily="49" charset="-122"/>
              </a:rPr>
              <a:t>1】</a:t>
            </a:r>
            <a:r>
              <a:rPr lang="en-US" altLang="zh-CN" sz="2400" dirty="0" smtClean="0">
                <a:ea typeface="宋体" pitchFamily="2" charset="-122"/>
              </a:rPr>
              <a:t>(2015</a:t>
            </a:r>
            <a:r>
              <a:rPr lang="zh-CN" altLang="en-US" sz="2400" dirty="0" smtClean="0">
                <a:ea typeface="宋体" pitchFamily="2" charset="-122"/>
              </a:rPr>
              <a:t>东北三校模拟卷</a:t>
            </a:r>
            <a:r>
              <a:rPr lang="en-US" altLang="zh-CN" sz="2400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dirty="0" smtClean="0">
                <a:ea typeface="宋体" pitchFamily="2" charset="-122"/>
              </a:rPr>
              <a:t>看下面漫画，根据要求答题。</a:t>
            </a:r>
          </a:p>
        </p:txBody>
      </p:sp>
      <p:sp>
        <p:nvSpPr>
          <p:cNvPr id="36867" name="Rectangle 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pic>
        <p:nvPicPr>
          <p:cNvPr id="36868" name="Picture 5" descr="F:\大样\PS文件2016语文\16HTD7-1a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5621338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6156" y="116632"/>
            <a:ext cx="1853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ea typeface="隶书" pitchFamily="49" charset="-122"/>
              </a:rPr>
              <a:t>考点</a:t>
            </a:r>
            <a:r>
              <a:rPr lang="en-US" altLang="zh-CN" sz="2000" b="1" dirty="0">
                <a:solidFill>
                  <a:srgbClr val="FF0000"/>
                </a:solidFill>
                <a:ea typeface="隶书" pitchFamily="49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ea typeface="隶书" pitchFamily="49" charset="-122"/>
              </a:rPr>
              <a:t>　漫画类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4168" y="1124744"/>
            <a:ext cx="28073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用简练的语言概括漫画内容</a:t>
            </a:r>
            <a:r>
              <a:rPr lang="en-US" altLang="zh-CN" sz="2400" b="1" dirty="0">
                <a:ea typeface="宋体" pitchFamily="2" charset="-122"/>
              </a:rPr>
              <a:t>(</a:t>
            </a:r>
            <a:r>
              <a:rPr lang="zh-CN" altLang="en-US" sz="2400" b="1" dirty="0">
                <a:ea typeface="宋体" pitchFamily="2" charset="-122"/>
              </a:rPr>
              <a:t>不超过</a:t>
            </a:r>
            <a:r>
              <a:rPr lang="en-US" altLang="zh-CN" sz="2400" b="1" dirty="0">
                <a:ea typeface="宋体" pitchFamily="2" charset="-122"/>
              </a:rPr>
              <a:t>50</a:t>
            </a:r>
            <a:r>
              <a:rPr lang="zh-CN" altLang="en-US" sz="2400" b="1" dirty="0">
                <a:ea typeface="宋体" pitchFamily="2" charset="-122"/>
              </a:rPr>
              <a:t>字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。</a:t>
            </a:r>
          </a:p>
          <a:p>
            <a:r>
              <a:rPr lang="en-US" altLang="zh-CN" sz="2400" b="1" dirty="0">
                <a:ea typeface="宋体" pitchFamily="2" charset="-122"/>
              </a:rPr>
              <a:t>(2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这则漫画意在提醒人们： </a:t>
            </a: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177037" y="4121785"/>
            <a:ext cx="88594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本题考查语言表达简明、连贯、得体、准确、鲜明、生动。能力层级为表达运用</a:t>
            </a:r>
            <a:r>
              <a:rPr lang="en-US" altLang="zh-CN" sz="2000" b="1" dirty="0">
                <a:ea typeface="楷体_GB2312" pitchFamily="49" charset="-122"/>
              </a:rPr>
              <a:t>E</a:t>
            </a:r>
            <a:r>
              <a:rPr lang="zh-CN" altLang="en-US" sz="2000" b="1" dirty="0">
                <a:ea typeface="楷体_GB2312" pitchFamily="49" charset="-122"/>
              </a:rPr>
              <a:t>。</a:t>
            </a:r>
          </a:p>
          <a:p>
            <a:r>
              <a:rPr lang="zh-CN" altLang="en-US" sz="2000" b="1" dirty="0">
                <a:ea typeface="楷体_GB2312" pitchFamily="49" charset="-122"/>
              </a:rPr>
              <a:t>这是一道概括画面内容和寓意的题目，概括画面要注意抓住画面的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主要内容</a:t>
            </a:r>
            <a:r>
              <a:rPr lang="zh-CN" altLang="en-US" sz="2000" b="1" dirty="0">
                <a:ea typeface="楷体_GB2312" pitchFamily="49" charset="-122"/>
              </a:rPr>
              <a:t>，注意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顺序</a:t>
            </a:r>
            <a:r>
              <a:rPr lang="zh-CN" altLang="en-US" sz="2000" b="1" dirty="0">
                <a:ea typeface="楷体_GB2312" pitchFamily="49" charset="-122"/>
              </a:rPr>
              <a:t>，注意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抽象的内容和画外音</a:t>
            </a:r>
            <a:r>
              <a:rPr lang="zh-CN" altLang="en-US" sz="2000" b="1" dirty="0">
                <a:ea typeface="楷体_GB2312" pitchFamily="49" charset="-122"/>
              </a:rPr>
              <a:t>。寓意要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联系现实</a:t>
            </a:r>
            <a:r>
              <a:rPr lang="zh-CN" altLang="en-US" sz="2000" b="1" dirty="0">
                <a:ea typeface="楷体_GB2312" pitchFamily="49" charset="-122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135771" y="5445224"/>
            <a:ext cx="8640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en-US" altLang="zh-CN" sz="2000" b="1" dirty="0">
                <a:ea typeface="仿宋_GB231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围坐在一起的家人，各自嘻嘻哈哈玩着手机等电子产品，</a:t>
            </a:r>
            <a:r>
              <a:rPr lang="zh-CN" altLang="en-US" sz="2000" b="1" dirty="0" smtClean="0">
                <a:ea typeface="仿宋_GB2312" charset="-122"/>
              </a:rPr>
              <a:t>却</a:t>
            </a:r>
            <a:endParaRPr lang="en-US" altLang="zh-CN" sz="2000" b="1" dirty="0" smtClean="0">
              <a:ea typeface="仿宋_GB2312" charset="-122"/>
            </a:endParaRPr>
          </a:p>
          <a:p>
            <a:r>
              <a:rPr lang="en-US" altLang="zh-CN" sz="2000" b="1" dirty="0">
                <a:ea typeface="仿宋_GB2312" charset="-122"/>
              </a:rPr>
              <a:t> </a:t>
            </a:r>
            <a:r>
              <a:rPr lang="en-US" altLang="zh-CN" sz="2000" b="1" dirty="0" smtClean="0">
                <a:ea typeface="仿宋_GB2312" charset="-122"/>
              </a:rPr>
              <a:t>                      </a:t>
            </a:r>
            <a:r>
              <a:rPr lang="zh-CN" altLang="en-US" sz="2000" b="1" dirty="0" smtClean="0">
                <a:ea typeface="仿宋_GB2312" charset="-122"/>
              </a:rPr>
              <a:t>无人</a:t>
            </a:r>
            <a:r>
              <a:rPr lang="zh-CN" altLang="en-US" sz="2000" b="1" dirty="0">
                <a:ea typeface="仿宋_GB2312" charset="-122"/>
              </a:rPr>
              <a:t>顾及孤独愤怒的老人</a:t>
            </a:r>
            <a:r>
              <a:rPr lang="zh-CN" altLang="en-US" sz="2000" b="1" dirty="0" smtClean="0">
                <a:ea typeface="仿宋_GB2312" charset="-122"/>
              </a:rPr>
              <a:t>。</a:t>
            </a:r>
            <a:endParaRPr lang="zh-CN" altLang="en-US" sz="2000" b="1" dirty="0">
              <a:ea typeface="仿宋_GB231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6313" y="6309320"/>
            <a:ext cx="3975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不要沉迷手机</a:t>
            </a:r>
            <a:r>
              <a:rPr lang="en-US" altLang="zh-CN" sz="2000" b="1" dirty="0">
                <a:ea typeface="仿宋_GB2312" charset="-122"/>
              </a:rPr>
              <a:t>(</a:t>
            </a:r>
            <a:r>
              <a:rPr lang="zh-CN" altLang="en-US" sz="2000" b="1" dirty="0">
                <a:ea typeface="仿宋_GB2312" charset="-122"/>
              </a:rPr>
              <a:t>网络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疏淡亲情。</a:t>
            </a:r>
          </a:p>
        </p:txBody>
      </p:sp>
    </p:spTree>
    <p:extLst>
      <p:ext uri="{BB962C8B-B14F-4D97-AF65-F5344CB8AC3E}">
        <p14:creationId xmlns:p14="http://schemas.microsoft.com/office/powerpoint/2010/main" val="4627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/>
      <p:bldP spid="2" grpId="0"/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251520" y="652558"/>
            <a:ext cx="5100638" cy="3159125"/>
          </a:xfrm>
          <a:noFill/>
        </p:spPr>
        <p:txBody>
          <a:bodyPr>
            <a:normAutofit fontScale="92500" lnSpcReduction="10000"/>
          </a:bodyPr>
          <a:lstStyle/>
          <a:p>
            <a:pPr marL="0" indent="0" eaLnBrk="1">
              <a:buNone/>
            </a:pPr>
            <a:r>
              <a:rPr lang="en-US" altLang="zh-CN" b="1" dirty="0" smtClean="0">
                <a:ea typeface="宋体" pitchFamily="2" charset="-122"/>
              </a:rPr>
              <a:t>1.(2014</a:t>
            </a:r>
            <a:r>
              <a:rPr lang="zh-CN" altLang="en-US" b="1" dirty="0" smtClean="0">
                <a:ea typeface="宋体" pitchFamily="2" charset="-122"/>
              </a:rPr>
              <a:t>新课标全国卷</a:t>
            </a:r>
            <a:r>
              <a:rPr lang="en-US" altLang="zh-CN" b="1" dirty="0" smtClean="0">
                <a:ea typeface="宋体" pitchFamily="2" charset="-122"/>
              </a:rPr>
              <a:t>Ⅰ</a:t>
            </a:r>
            <a:r>
              <a:rPr lang="en-US" altLang="zh-CN" b="1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b="1" dirty="0" smtClean="0">
                <a:ea typeface="宋体" pitchFamily="2" charset="-122"/>
              </a:rPr>
              <a:t>右面是某中学暑期瑶族村考察的初步构思框架，请把这个构思写成一段话，要求内容完整，表述准确，语言连贯，不超过</a:t>
            </a:r>
            <a:r>
              <a:rPr lang="en-US" altLang="zh-CN" b="1" dirty="0" smtClean="0">
                <a:ea typeface="宋体" pitchFamily="2" charset="-122"/>
              </a:rPr>
              <a:t>75</a:t>
            </a:r>
            <a:r>
              <a:rPr lang="zh-CN" altLang="en-US" b="1" dirty="0" smtClean="0">
                <a:ea typeface="宋体" pitchFamily="2" charset="-122"/>
              </a:rPr>
              <a:t>个字。</a:t>
            </a:r>
          </a:p>
          <a:p>
            <a:pPr marL="0" indent="0" eaLnBrk="1">
              <a:buNone/>
            </a:pPr>
            <a:r>
              <a:rPr lang="zh-CN" altLang="en-US" b="1" dirty="0" smtClean="0">
                <a:ea typeface="宋体" pitchFamily="2" charset="-122"/>
              </a:rPr>
              <a:t>答：</a:t>
            </a:r>
            <a:endParaRPr lang="en-US" altLang="zh-CN" b="1" dirty="0" smtClean="0">
              <a:ea typeface="宋体" pitchFamily="2" charset="-122"/>
            </a:endParaRPr>
          </a:p>
        </p:txBody>
      </p:sp>
      <p:pic>
        <p:nvPicPr>
          <p:cNvPr id="5123" name="Picture 11" descr="F:\大样\PS文件2016语文\02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757237"/>
            <a:ext cx="2881313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4005064"/>
            <a:ext cx="84969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7030A0"/>
                </a:solidFill>
                <a:ea typeface="黑体" pitchFamily="49" charset="-122"/>
              </a:rPr>
              <a:t>【</a:t>
            </a:r>
            <a:r>
              <a:rPr lang="zh-CN" altLang="en-US" sz="2800" b="1" dirty="0" smtClean="0">
                <a:solidFill>
                  <a:srgbClr val="7030A0"/>
                </a:solidFill>
                <a:ea typeface="黑体" pitchFamily="49" charset="-122"/>
              </a:rPr>
              <a:t>答案</a:t>
            </a:r>
            <a:r>
              <a:rPr lang="en-US" altLang="zh-CN" sz="2800" b="1" dirty="0" smtClean="0">
                <a:solidFill>
                  <a:srgbClr val="7030A0"/>
                </a:solidFill>
                <a:ea typeface="黑体" pitchFamily="49" charset="-122"/>
              </a:rPr>
              <a:t>】</a:t>
            </a:r>
          </a:p>
          <a:p>
            <a:r>
              <a:rPr lang="zh-CN" altLang="en-US" sz="2800" b="1" dirty="0" smtClean="0">
                <a:solidFill>
                  <a:srgbClr val="7030A0"/>
                </a:solidFill>
                <a:ea typeface="仿宋_GB2312" charset="-122"/>
              </a:rPr>
              <a:t>示例：本次瑶族村</a:t>
            </a:r>
            <a:r>
              <a:rPr lang="en-US" altLang="zh-CN" sz="2800" b="1" dirty="0" smtClean="0">
                <a:solidFill>
                  <a:srgbClr val="7030A0"/>
                </a:solidFill>
                <a:ea typeface="仿宋_GB2312" charset="-122"/>
              </a:rPr>
              <a:t>3</a:t>
            </a:r>
            <a:r>
              <a:rPr lang="zh-CN" altLang="en-US" sz="2800" b="1" dirty="0" smtClean="0">
                <a:solidFill>
                  <a:srgbClr val="7030A0"/>
                </a:solidFill>
                <a:ea typeface="仿宋_GB2312" charset="-122"/>
              </a:rPr>
              <a:t>日行考察要求参加人员事先查阅资料，了解瑶族概况，备好所需行装；考察期间的主要活动有参观、访谈以及与村民联谊，每人需写日记记录考察情况。</a:t>
            </a:r>
          </a:p>
        </p:txBody>
      </p:sp>
    </p:spTree>
    <p:extLst>
      <p:ext uri="{BB962C8B-B14F-4D97-AF65-F5344CB8AC3E}">
        <p14:creationId xmlns:p14="http://schemas.microsoft.com/office/powerpoint/2010/main" val="97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 descr="名师点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814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2564904"/>
            <a:ext cx="8712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2</a:t>
            </a:r>
            <a:r>
              <a:rPr lang="zh-CN" altLang="en-US" sz="2000" b="1" dirty="0">
                <a:ea typeface="宋体" pitchFamily="2" charset="-122"/>
              </a:rPr>
              <a:t>、抓住特征客观描述画面</a:t>
            </a:r>
          </a:p>
          <a:p>
            <a:r>
              <a:rPr lang="zh-CN" altLang="en-US" sz="2000" b="1" dirty="0">
                <a:ea typeface="宋体" pitchFamily="2" charset="-122"/>
              </a:rPr>
              <a:t>抓住能反映画面寓意的特征进行详细描绘，描述时只要求对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漫画内容本身</a:t>
            </a:r>
            <a:r>
              <a:rPr lang="zh-CN" altLang="en-US" sz="2000" b="1" dirty="0">
                <a:ea typeface="宋体" pitchFamily="2" charset="-122"/>
              </a:rPr>
              <a:t>加以说明，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不可超越</a:t>
            </a:r>
            <a:r>
              <a:rPr lang="zh-CN" altLang="en-US" sz="2000" b="1" dirty="0">
                <a:ea typeface="宋体" pitchFamily="2" charset="-122"/>
              </a:rPr>
              <a:t>漫画所给图文信息进行添枝加叶，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不可用主观想象</a:t>
            </a:r>
            <a:r>
              <a:rPr lang="zh-CN" altLang="en-US" sz="2000" b="1" dirty="0">
                <a:ea typeface="宋体" pitchFamily="2" charset="-122"/>
              </a:rPr>
              <a:t>代替画面中并不存在的东西。</a:t>
            </a:r>
          </a:p>
        </p:txBody>
      </p:sp>
      <p:sp>
        <p:nvSpPr>
          <p:cNvPr id="3" name="矩形 2"/>
          <p:cNvSpPr/>
          <p:nvPr/>
        </p:nvSpPr>
        <p:spPr>
          <a:xfrm>
            <a:off x="107504" y="1412776"/>
            <a:ext cx="87849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1</a:t>
            </a:r>
            <a:r>
              <a:rPr lang="zh-CN" altLang="en-US" sz="2000" b="1" dirty="0">
                <a:ea typeface="宋体" pitchFamily="2" charset="-122"/>
              </a:rPr>
              <a:t>、仔细观察整体画面</a:t>
            </a:r>
          </a:p>
          <a:p>
            <a:r>
              <a:rPr lang="zh-CN" altLang="en-US" sz="2000" b="1" dirty="0">
                <a:ea typeface="宋体" pitchFamily="2" charset="-122"/>
              </a:rPr>
              <a:t>要仔细观察画面上的背景与人物，人物的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服饰、动作、表情</a:t>
            </a:r>
            <a:r>
              <a:rPr lang="zh-CN" altLang="en-US" sz="2000" b="1" dirty="0">
                <a:ea typeface="宋体" pitchFamily="2" charset="-122"/>
              </a:rPr>
              <a:t>，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标题</a:t>
            </a:r>
            <a:r>
              <a:rPr lang="zh-CN" altLang="en-US" sz="2000" b="1" dirty="0">
                <a:ea typeface="宋体" pitchFamily="2" charset="-122"/>
              </a:rPr>
              <a:t>以及其他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文字信息</a:t>
            </a:r>
            <a:r>
              <a:rPr lang="zh-CN" altLang="en-US" sz="2000" b="1" dirty="0">
                <a:ea typeface="宋体" pitchFamily="2" charset="-122"/>
              </a:rPr>
              <a:t>等。 </a:t>
            </a:r>
          </a:p>
        </p:txBody>
      </p:sp>
      <p:sp>
        <p:nvSpPr>
          <p:cNvPr id="4" name="矩形 3"/>
          <p:cNvSpPr/>
          <p:nvPr/>
        </p:nvSpPr>
        <p:spPr>
          <a:xfrm>
            <a:off x="611560" y="764704"/>
            <a:ext cx="264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a typeface="隶书" pitchFamily="49" charset="-122"/>
              </a:rPr>
              <a:t>画面描述解题要领</a:t>
            </a:r>
            <a:endParaRPr lang="zh-CN" alt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4149080"/>
            <a:ext cx="87129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3</a:t>
            </a:r>
            <a:r>
              <a:rPr lang="zh-CN" altLang="en-US" sz="2000" b="1" dirty="0">
                <a:ea typeface="宋体" pitchFamily="2" charset="-122"/>
              </a:rPr>
              <a:t>、 注意说明的顺序</a:t>
            </a:r>
          </a:p>
          <a:p>
            <a:r>
              <a:rPr lang="zh-CN" altLang="en-US" sz="2000" b="1" dirty="0">
                <a:ea typeface="宋体" pitchFamily="2" charset="-122"/>
              </a:rPr>
              <a:t>对于漫画的说明，在整体上要做到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总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宋体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分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宋体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总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，即起笔一句点明介绍对象，然后依次介绍画面内容，再用一句话点出漫画寓意。介绍人物时，可按照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穿着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从上到下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宋体" pitchFamily="2" charset="-122"/>
              </a:rPr>
              <a:t>)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宋体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动作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宋体" pitchFamily="2" charset="-12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神态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这样的顺序进行说明，自然主次分明、条理清晰。</a:t>
            </a:r>
          </a:p>
        </p:txBody>
      </p:sp>
    </p:spTree>
    <p:extLst>
      <p:ext uri="{BB962C8B-B14F-4D97-AF65-F5344CB8AC3E}">
        <p14:creationId xmlns:p14="http://schemas.microsoft.com/office/powerpoint/2010/main" val="11333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0" y="2862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pic>
        <p:nvPicPr>
          <p:cNvPr id="41988" name="Picture 3" descr="F:\大样\PS文件2016语文\16HTD7-1b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13" y="1037902"/>
            <a:ext cx="3344813" cy="239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1520" y="18864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【</a:t>
            </a:r>
            <a:r>
              <a:rPr lang="zh-CN" altLang="en-US" sz="2000" b="1" dirty="0">
                <a:ea typeface="黑体" pitchFamily="49" charset="-122"/>
              </a:rPr>
              <a:t>例</a:t>
            </a:r>
            <a:r>
              <a:rPr lang="en-US" altLang="zh-CN" sz="2000" b="1" dirty="0">
                <a:ea typeface="黑体" pitchFamily="49" charset="-122"/>
              </a:rPr>
              <a:t>2】</a:t>
            </a:r>
            <a:r>
              <a:rPr lang="en-US" altLang="zh-CN" sz="2000" b="1" dirty="0">
                <a:ea typeface="宋体" pitchFamily="2" charset="-122"/>
              </a:rPr>
              <a:t>(2013</a:t>
            </a:r>
            <a:r>
              <a:rPr lang="zh-CN" altLang="en-US" sz="2000" b="1" dirty="0">
                <a:ea typeface="宋体" pitchFamily="2" charset="-122"/>
              </a:rPr>
              <a:t>重庆卷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阅读下面的漫画，按要求答题。</a:t>
            </a:r>
          </a:p>
        </p:txBody>
      </p:sp>
      <p:sp>
        <p:nvSpPr>
          <p:cNvPr id="3" name="矩形 2"/>
          <p:cNvSpPr/>
          <p:nvPr/>
        </p:nvSpPr>
        <p:spPr>
          <a:xfrm>
            <a:off x="4716016" y="834971"/>
            <a:ext cx="42484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给漫画拟出标题。要求：切合漫画含意，不得用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宋体" pitchFamily="2" charset="-122"/>
              </a:rPr>
              <a:t>无题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宋体" pitchFamily="2" charset="-122"/>
              </a:rPr>
              <a:t>作标题。</a:t>
            </a:r>
          </a:p>
          <a:p>
            <a:r>
              <a:rPr lang="en-US" altLang="zh-CN" sz="2400" b="1" dirty="0">
                <a:ea typeface="宋体" pitchFamily="2" charset="-122"/>
              </a:rPr>
              <a:t>(2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用一句话说明漫画给你的启示。要求：与标题有内在联系，不超过</a:t>
            </a:r>
            <a:r>
              <a:rPr lang="en-US" altLang="zh-CN" sz="2400" b="1" dirty="0">
                <a:ea typeface="宋体" pitchFamily="2" charset="-122"/>
              </a:rPr>
              <a:t>15</a:t>
            </a:r>
            <a:r>
              <a:rPr lang="zh-CN" altLang="en-US" sz="2400" b="1" dirty="0">
                <a:ea typeface="宋体" pitchFamily="2" charset="-122"/>
              </a:rPr>
              <a:t>个字。</a:t>
            </a:r>
          </a:p>
        </p:txBody>
      </p:sp>
      <p:sp>
        <p:nvSpPr>
          <p:cNvPr id="5" name="矩形 4"/>
          <p:cNvSpPr/>
          <p:nvPr/>
        </p:nvSpPr>
        <p:spPr>
          <a:xfrm>
            <a:off x="107504" y="3933056"/>
            <a:ext cx="8856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考查理解漫画的内容和寓意的能力。这是一道开放性的题目，可以从多个角度去思考，比如，可从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弄巧成影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ea typeface="楷体_GB2312" pitchFamily="49" charset="-122"/>
              </a:rPr>
              <a:t>山寨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等角度去思考和答题。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486916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400" b="1" dirty="0" smtClean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en-US" altLang="zh-CN" sz="2400" b="1" dirty="0" smtClean="0">
                <a:ea typeface="仿宋_GB2312" charset="-122"/>
              </a:rPr>
              <a:t>(</a:t>
            </a:r>
            <a:r>
              <a:rPr lang="en-US" altLang="zh-CN" sz="2400" b="1" dirty="0">
                <a:ea typeface="仿宋_GB2312" charset="-122"/>
              </a:rPr>
              <a:t>1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400" b="1" dirty="0">
                <a:ea typeface="仿宋_GB2312" charset="-122"/>
              </a:rPr>
              <a:t>顾影自怜  </a:t>
            </a:r>
          </a:p>
        </p:txBody>
      </p:sp>
      <p:sp>
        <p:nvSpPr>
          <p:cNvPr id="7" name="矩形 6"/>
          <p:cNvSpPr/>
          <p:nvPr/>
        </p:nvSpPr>
        <p:spPr>
          <a:xfrm>
            <a:off x="467544" y="5661248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仿宋_GB2312" charset="-122"/>
              </a:rPr>
              <a:t>(2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400" b="1" dirty="0">
                <a:ea typeface="仿宋_GB2312" charset="-122"/>
              </a:rPr>
              <a:t>是对自我欣赏、顾影自怜这种社会人生现象的讽刺。</a:t>
            </a:r>
          </a:p>
        </p:txBody>
      </p:sp>
    </p:spTree>
    <p:extLst>
      <p:ext uri="{BB962C8B-B14F-4D97-AF65-F5344CB8AC3E}">
        <p14:creationId xmlns:p14="http://schemas.microsoft.com/office/powerpoint/2010/main" val="295025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 descr="名师点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6632"/>
            <a:ext cx="1814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93304" y="112474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a typeface="隶书" pitchFamily="49" charset="-122"/>
              </a:rPr>
              <a:t>拟写标题的解题要领</a:t>
            </a:r>
            <a:endParaRPr lang="zh-CN" alt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5941" y="1916832"/>
            <a:ext cx="3494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1.</a:t>
            </a:r>
            <a:r>
              <a:rPr lang="zh-CN" altLang="en-US" sz="2400" b="1" dirty="0">
                <a:ea typeface="宋体" pitchFamily="2" charset="-122"/>
              </a:rPr>
              <a:t>可扣住漫画的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主题</a:t>
            </a:r>
            <a:r>
              <a:rPr lang="zh-CN" altLang="en-US" sz="2400" b="1" dirty="0">
                <a:ea typeface="宋体" pitchFamily="2" charset="-122"/>
              </a:rPr>
              <a:t>命名</a:t>
            </a:r>
          </a:p>
        </p:txBody>
      </p:sp>
      <p:sp>
        <p:nvSpPr>
          <p:cNvPr id="4" name="矩形 3"/>
          <p:cNvSpPr/>
          <p:nvPr/>
        </p:nvSpPr>
        <p:spPr>
          <a:xfrm>
            <a:off x="933559" y="3284984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2.</a:t>
            </a:r>
            <a:r>
              <a:rPr lang="zh-CN" altLang="en-US" sz="2400" b="1" dirty="0">
                <a:ea typeface="宋体" pitchFamily="2" charset="-122"/>
              </a:rPr>
              <a:t>可采用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中心事件</a:t>
            </a:r>
            <a:r>
              <a:rPr lang="zh-CN" altLang="en-US" sz="2400" b="1" dirty="0">
                <a:ea typeface="宋体" pitchFamily="2" charset="-122"/>
              </a:rPr>
              <a:t>命名</a:t>
            </a:r>
          </a:p>
        </p:txBody>
      </p:sp>
      <p:sp>
        <p:nvSpPr>
          <p:cNvPr id="5" name="矩形 4"/>
          <p:cNvSpPr/>
          <p:nvPr/>
        </p:nvSpPr>
        <p:spPr>
          <a:xfrm>
            <a:off x="964164" y="4581128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3.</a:t>
            </a:r>
            <a:r>
              <a:rPr lang="zh-CN" altLang="en-US" sz="2400" b="1" dirty="0">
                <a:ea typeface="宋体" pitchFamily="2" charset="-122"/>
              </a:rPr>
              <a:t>可用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画中语言</a:t>
            </a:r>
            <a:r>
              <a:rPr lang="zh-CN" altLang="en-US" sz="2400" b="1" dirty="0">
                <a:ea typeface="宋体" pitchFamily="2" charset="-122"/>
              </a:rPr>
              <a:t>命名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8064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F:\大样\PS文件2016语文\16HTD7-1c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518457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1520" y="188640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【</a:t>
            </a:r>
            <a:r>
              <a:rPr lang="zh-CN" altLang="en-US" sz="2000" b="1" dirty="0">
                <a:ea typeface="黑体" pitchFamily="49" charset="-122"/>
              </a:rPr>
              <a:t>例</a:t>
            </a:r>
            <a:r>
              <a:rPr lang="en-US" altLang="zh-CN" sz="2000" b="1" dirty="0">
                <a:ea typeface="黑体" pitchFamily="49" charset="-122"/>
              </a:rPr>
              <a:t>3】</a:t>
            </a:r>
            <a:r>
              <a:rPr lang="en-US" altLang="zh-CN" sz="2000" b="1" dirty="0">
                <a:ea typeface="宋体" pitchFamily="2" charset="-122"/>
              </a:rPr>
              <a:t>(2015</a:t>
            </a:r>
            <a:r>
              <a:rPr lang="zh-CN" altLang="en-US" sz="2000" b="1" dirty="0">
                <a:ea typeface="宋体" pitchFamily="2" charset="-122"/>
              </a:rPr>
              <a:t>江西七校联考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en-US" altLang="zh-CN" sz="2000" b="1" dirty="0">
                <a:ea typeface="宋体" pitchFamily="2" charset="-122"/>
              </a:rPr>
              <a:t> </a:t>
            </a:r>
            <a:r>
              <a:rPr lang="zh-CN" altLang="en-US" sz="2000" b="1" dirty="0">
                <a:ea typeface="宋体" pitchFamily="2" charset="-122"/>
              </a:rPr>
              <a:t>请描述这幅题为</a:t>
            </a:r>
            <a:r>
              <a:rPr lang="en-US" altLang="zh-CN" sz="2000" b="1" dirty="0">
                <a:ea typeface="宋体" pitchFamily="2" charset="-122"/>
              </a:rPr>
              <a:t>《</a:t>
            </a:r>
            <a:r>
              <a:rPr lang="zh-CN" altLang="en-US" sz="2000" b="1" dirty="0">
                <a:ea typeface="宋体" pitchFamily="2" charset="-122"/>
              </a:rPr>
              <a:t>扶不起</a:t>
            </a:r>
            <a:r>
              <a:rPr lang="en-US" altLang="zh-CN" sz="2000" b="1" dirty="0">
                <a:ea typeface="宋体" pitchFamily="2" charset="-122"/>
              </a:rPr>
              <a:t>》</a:t>
            </a:r>
            <a:r>
              <a:rPr lang="zh-CN" altLang="en-US" sz="2000" b="1" dirty="0">
                <a:ea typeface="宋体" pitchFamily="2" charset="-122"/>
              </a:rPr>
              <a:t>漫画的内容，并说明其寓意。</a:t>
            </a:r>
          </a:p>
        </p:txBody>
      </p:sp>
      <p:sp>
        <p:nvSpPr>
          <p:cNvPr id="4" name="矩形 3"/>
          <p:cNvSpPr/>
          <p:nvPr/>
        </p:nvSpPr>
        <p:spPr>
          <a:xfrm>
            <a:off x="5940152" y="928910"/>
            <a:ext cx="3024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宋体" pitchFamily="2" charset="-122"/>
              </a:rPr>
              <a:t>内容：</a:t>
            </a:r>
            <a:r>
              <a:rPr lang="en-US" altLang="zh-CN" sz="2400" dirty="0" smtClean="0">
                <a:ea typeface="宋体" pitchFamily="2" charset="-122"/>
              </a:rPr>
              <a:t>________________________________</a:t>
            </a:r>
            <a:endParaRPr lang="en-US" altLang="zh-CN" sz="2400" dirty="0">
              <a:ea typeface="宋体" pitchFamily="2" charset="-122"/>
            </a:endParaRPr>
          </a:p>
          <a:p>
            <a:r>
              <a:rPr lang="zh-CN" altLang="en-US" sz="2400" dirty="0">
                <a:ea typeface="宋体" pitchFamily="2" charset="-122"/>
              </a:rPr>
              <a:t>寓意：</a:t>
            </a:r>
            <a:r>
              <a:rPr lang="en-US" altLang="zh-CN" sz="2400" dirty="0" smtClean="0">
                <a:ea typeface="宋体" pitchFamily="2" charset="-122"/>
              </a:rPr>
              <a:t>________________________________</a:t>
            </a: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7366" y="3162167"/>
            <a:ext cx="883016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漫画的内容很现实，很具有讽刺意味。内容上很直观，其寓意要从两个角度来谈，一是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讽刺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对有难者不实施救助</a:t>
            </a:r>
            <a:r>
              <a:rPr lang="zh-CN" altLang="en-US" sz="2000" b="1" dirty="0">
                <a:ea typeface="楷体_GB2312" pitchFamily="49" charset="-122"/>
              </a:rPr>
              <a:t>的现象；二是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揭示</a:t>
            </a:r>
            <a:r>
              <a:rPr lang="zh-CN" altLang="en-US" sz="2000" b="1" dirty="0">
                <a:ea typeface="楷体_GB2312" pitchFamily="49" charset="-122"/>
              </a:rPr>
              <a:t>了一些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施救者反被诬陷</a:t>
            </a:r>
            <a:r>
              <a:rPr lang="zh-CN" altLang="en-US" sz="2000" b="1" dirty="0">
                <a:ea typeface="楷体_GB2312" pitchFamily="49" charset="-122"/>
              </a:rPr>
              <a:t>的事实。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3508" y="4322202"/>
            <a:ext cx="87849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B0F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B0F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00B0F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solidFill>
                  <a:srgbClr val="00B0F0"/>
                </a:solidFill>
                <a:ea typeface="仿宋_GB2312" charset="-122"/>
              </a:rPr>
              <a:t>内容：题目是</a:t>
            </a:r>
            <a:r>
              <a:rPr lang="en-US" altLang="zh-CN" sz="2000" b="1" dirty="0">
                <a:solidFill>
                  <a:srgbClr val="00B0F0"/>
                </a:solidFill>
                <a:ea typeface="仿宋_GB2312" charset="-122"/>
              </a:rPr>
              <a:t>《</a:t>
            </a:r>
            <a:r>
              <a:rPr lang="zh-CN" altLang="en-US" sz="2000" b="1" dirty="0">
                <a:solidFill>
                  <a:srgbClr val="00B0F0"/>
                </a:solidFill>
                <a:ea typeface="仿宋_GB2312" charset="-122"/>
              </a:rPr>
              <a:t>扶不起</a:t>
            </a:r>
            <a:r>
              <a:rPr lang="en-US" altLang="zh-CN" sz="2000" b="1" dirty="0">
                <a:solidFill>
                  <a:srgbClr val="00B0F0"/>
                </a:solidFill>
                <a:ea typeface="仿宋_GB2312" charset="-122"/>
              </a:rPr>
              <a:t>》</a:t>
            </a:r>
            <a:r>
              <a:rPr lang="zh-CN" altLang="en-US" sz="2000" b="1" dirty="0">
                <a:solidFill>
                  <a:srgbClr val="00B0F0"/>
                </a:solidFill>
                <a:ea typeface="仿宋_GB2312" charset="-122"/>
              </a:rPr>
              <a:t>，图中一位老人摔倒在地，有不少旁观者而无人搀扶，有人担心被诬陷而不搀扶，有的想：</a:t>
            </a:r>
            <a:r>
              <a:rPr lang="zh-CN" altLang="en-US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00B0F0"/>
                </a:solidFill>
                <a:ea typeface="仿宋_GB2312" charset="-122"/>
              </a:rPr>
              <a:t>谁扶谁遭殃</a:t>
            </a:r>
            <a:r>
              <a:rPr lang="zh-CN" altLang="en-US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solidFill>
                  <a:srgbClr val="00B0F0"/>
                </a:solidFill>
                <a:ea typeface="仿宋_GB2312" charset="-122"/>
              </a:rPr>
              <a:t>，有的想：</a:t>
            </a:r>
            <a:r>
              <a:rPr lang="zh-CN" altLang="en-US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00B0F0"/>
                </a:solidFill>
                <a:ea typeface="仿宋_GB2312" charset="-122"/>
              </a:rPr>
              <a:t>被家属诬陷成肇事者咋办？</a:t>
            </a:r>
            <a:r>
              <a:rPr lang="zh-CN" altLang="en-US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”</a:t>
            </a:r>
            <a:endParaRPr lang="zh-CN" altLang="en-US" sz="2000" b="1" dirty="0">
              <a:solidFill>
                <a:srgbClr val="00B0F0"/>
              </a:solidFill>
              <a:ea typeface="仿宋_GB231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6744" y="5517232"/>
            <a:ext cx="8784976" cy="125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7030A0"/>
                </a:solidFill>
                <a:ea typeface="仿宋_GB2312" charset="-122"/>
              </a:rPr>
              <a:t>寓意：讽刺那些不尊重他人生命，抱着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7030A0"/>
                </a:solidFill>
                <a:ea typeface="仿宋_GB2312" charset="-122"/>
              </a:rPr>
              <a:t>事不关己，高高挂起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solidFill>
                  <a:srgbClr val="7030A0"/>
                </a:solidFill>
                <a:ea typeface="仿宋_GB2312" charset="-122"/>
              </a:rPr>
              <a:t>的消极心理，这是道德滑坡，缺乏正义感、责任感的表现；人与人之间缺乏信任感，法制不健全，让救助者产生后顾之忧。</a:t>
            </a:r>
          </a:p>
        </p:txBody>
      </p:sp>
    </p:spTree>
    <p:extLst>
      <p:ext uri="{BB962C8B-B14F-4D97-AF65-F5344CB8AC3E}">
        <p14:creationId xmlns:p14="http://schemas.microsoft.com/office/powerpoint/2010/main" val="286320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4" descr="名师点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814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07549" y="4667944"/>
            <a:ext cx="83196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ea typeface="宋体" pitchFamily="2" charset="-122"/>
              </a:rPr>
              <a:t>2</a:t>
            </a:r>
            <a:r>
              <a:rPr lang="zh-CN" altLang="en-US" sz="2400" b="1" dirty="0" smtClean="0">
                <a:ea typeface="宋体" pitchFamily="2" charset="-122"/>
              </a:rPr>
              <a:t>、然后</a:t>
            </a:r>
            <a:r>
              <a:rPr lang="zh-CN" altLang="en-US" sz="2400" b="1" dirty="0">
                <a:ea typeface="宋体" pitchFamily="2" charset="-122"/>
              </a:rPr>
              <a:t>挖掘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隐含信息</a:t>
            </a:r>
            <a:r>
              <a:rPr lang="zh-CN" altLang="en-US" sz="2400" b="1" dirty="0">
                <a:ea typeface="宋体" pitchFamily="2" charset="-122"/>
              </a:rPr>
              <a:t>，进一步提炼概括画面所揭示的主题。</a:t>
            </a:r>
          </a:p>
        </p:txBody>
      </p:sp>
      <p:sp>
        <p:nvSpPr>
          <p:cNvPr id="3" name="矩形 2"/>
          <p:cNvSpPr/>
          <p:nvPr/>
        </p:nvSpPr>
        <p:spPr>
          <a:xfrm>
            <a:off x="231776" y="1052736"/>
            <a:ext cx="264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a typeface="隶书" pitchFamily="49" charset="-122"/>
              </a:rPr>
              <a:t>揭示寓意解题思路</a:t>
            </a:r>
            <a:endParaRPr lang="zh-CN" alt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1700808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ea typeface="宋体" pitchFamily="2" charset="-122"/>
              </a:rPr>
              <a:t>1</a:t>
            </a:r>
            <a:r>
              <a:rPr lang="zh-CN" altLang="en-US" sz="2400" b="1" dirty="0" smtClean="0">
                <a:ea typeface="宋体" pitchFamily="2" charset="-122"/>
              </a:rPr>
              <a:t>、要</a:t>
            </a:r>
            <a:r>
              <a:rPr lang="zh-CN" altLang="en-US" sz="2400" b="1" dirty="0">
                <a:ea typeface="宋体" pitchFamily="2" charset="-122"/>
              </a:rPr>
              <a:t>认真细致的观察画面的内容，找出其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讽刺、颂扬的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对象或行为</a:t>
            </a:r>
            <a:r>
              <a:rPr lang="en-US" altLang="zh-CN" sz="2400" b="1" dirty="0">
                <a:ea typeface="宋体" pitchFamily="2" charset="-122"/>
              </a:rPr>
              <a:t>(</a:t>
            </a:r>
            <a:r>
              <a:rPr lang="zh-CN" altLang="en-US" sz="2400" b="1" dirty="0">
                <a:ea typeface="宋体" pitchFamily="2" charset="-122"/>
              </a:rPr>
              <a:t>有标题的，一般多是标题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。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461192" y="2998039"/>
            <a:ext cx="8431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宋体" pitchFamily="2" charset="-122"/>
              </a:rPr>
              <a:t>要注意：画面的形象主体不一定是讽刺或颂扬的对象，要学会由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实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及 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虚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宋体" pitchFamily="2" charset="-122"/>
              </a:rPr>
              <a:t>，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由表及里</a:t>
            </a:r>
            <a:r>
              <a:rPr lang="zh-CN" altLang="en-US" sz="2400" b="1" dirty="0">
                <a:ea typeface="宋体" pitchFamily="2" charset="-122"/>
              </a:rPr>
              <a:t>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4743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F:\大样\PS文件2016语文\16HTD7-1d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316835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1520" y="116632"/>
            <a:ext cx="8562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ea typeface="黑体" pitchFamily="49" charset="-122"/>
              </a:rPr>
              <a:t>【</a:t>
            </a:r>
            <a:r>
              <a:rPr lang="zh-CN" altLang="en-US" sz="2000" dirty="0">
                <a:ea typeface="黑体" pitchFamily="49" charset="-122"/>
              </a:rPr>
              <a:t>例</a:t>
            </a:r>
            <a:r>
              <a:rPr lang="en-US" altLang="zh-CN" sz="2000" dirty="0">
                <a:ea typeface="黑体" pitchFamily="49" charset="-122"/>
              </a:rPr>
              <a:t>4】</a:t>
            </a:r>
            <a:r>
              <a:rPr lang="en-US" altLang="zh-CN" sz="2000" dirty="0">
                <a:ea typeface="宋体" pitchFamily="2" charset="-122"/>
              </a:rPr>
              <a:t>(2015</a:t>
            </a:r>
            <a:r>
              <a:rPr lang="zh-CN" altLang="en-US" sz="2000" dirty="0">
                <a:ea typeface="宋体" pitchFamily="2" charset="-122"/>
              </a:rPr>
              <a:t>西北工大附中月考</a:t>
            </a:r>
            <a:r>
              <a:rPr lang="en-US" altLang="zh-CN" sz="20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dirty="0">
                <a:ea typeface="宋体" pitchFamily="2" charset="-122"/>
              </a:rPr>
              <a:t>请看下面一幅公益广告图片，根据要求答题。</a:t>
            </a:r>
          </a:p>
        </p:txBody>
      </p:sp>
      <p:sp>
        <p:nvSpPr>
          <p:cNvPr id="4" name="矩形 3"/>
          <p:cNvSpPr/>
          <p:nvPr/>
        </p:nvSpPr>
        <p:spPr>
          <a:xfrm>
            <a:off x="3995936" y="764704"/>
            <a:ext cx="5040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请给这幅公益广告图片加一句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 smtClean="0">
                <a:ea typeface="宋体" pitchFamily="2" charset="-122"/>
              </a:rPr>
              <a:t>广告语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宋体" pitchFamily="2" charset="-122"/>
              </a:rPr>
              <a:t>。</a:t>
            </a:r>
          </a:p>
          <a:p>
            <a:r>
              <a:rPr lang="en-US" altLang="zh-CN" sz="2400" b="1" dirty="0" smtClean="0">
                <a:ea typeface="宋体" pitchFamily="2" charset="-122"/>
              </a:rPr>
              <a:t>(</a:t>
            </a:r>
            <a:r>
              <a:rPr lang="en-US" altLang="zh-CN" sz="2400" b="1" dirty="0">
                <a:ea typeface="宋体" pitchFamily="2" charset="-122"/>
              </a:rPr>
              <a:t>2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请介绍一下广告图片的内容。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5936" y="2060848"/>
            <a:ext cx="49685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这是一道考核语言表达简明、连贯、得体、准确、鲜明、生动的题目，能力层级为表达运用</a:t>
            </a:r>
            <a:r>
              <a:rPr lang="en-US" altLang="zh-CN" sz="2000" b="1" dirty="0">
                <a:ea typeface="楷体_GB2312" pitchFamily="49" charset="-122"/>
              </a:rPr>
              <a:t>E</a:t>
            </a:r>
            <a:r>
              <a:rPr lang="zh-CN" altLang="en-US" sz="2000" b="1" dirty="0" smtClean="0">
                <a:ea typeface="楷体_GB2312" pitchFamily="49" charset="-122"/>
              </a:rPr>
              <a:t>。</a:t>
            </a:r>
            <a:endParaRPr lang="zh-CN" altLang="en-US" sz="2000" b="1" dirty="0">
              <a:ea typeface="楷体_GB2312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504" y="5288340"/>
            <a:ext cx="8856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ea typeface="仿宋_GB2312" charset="-122"/>
              </a:rPr>
              <a:t>(</a:t>
            </a:r>
            <a:r>
              <a:rPr lang="en-US" altLang="zh-CN" sz="2400" b="1" dirty="0">
                <a:ea typeface="仿宋_GB2312" charset="-122"/>
              </a:rPr>
              <a:t>2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400" b="1" dirty="0">
                <a:ea typeface="仿宋_GB2312" charset="-122"/>
              </a:rPr>
              <a:t>图片以现实中一个掩面痛悔的人为背景，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主体</a:t>
            </a:r>
            <a:r>
              <a:rPr lang="zh-CN" altLang="en-US" sz="2400" b="1" dirty="0">
                <a:ea typeface="仿宋_GB2312" charset="-122"/>
              </a:rPr>
              <a:t>是一个大大的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仿宋_GB2312" charset="-122"/>
              </a:rPr>
              <a:t>贪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仿宋_GB2312" charset="-122"/>
              </a:rPr>
              <a:t>字，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造型</a:t>
            </a:r>
            <a:r>
              <a:rPr lang="zh-CN" altLang="en-US" sz="2400" b="1" dirty="0">
                <a:ea typeface="仿宋_GB2312" charset="-122"/>
              </a:rPr>
              <a:t>是一个瘫坐于地的人，因贪念被囚高墙，脚戴镣铐，后悔哭泣。画面中心突出，采用形象化的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仿宋_GB2312" charset="-122"/>
              </a:rPr>
              <a:t>贪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仿宋_GB2312" charset="-122"/>
              </a:rPr>
              <a:t>字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揭示</a:t>
            </a:r>
            <a:r>
              <a:rPr lang="zh-CN" altLang="en-US" sz="2400" b="1" dirty="0">
                <a:ea typeface="仿宋_GB2312" charset="-122"/>
              </a:rPr>
              <a:t>贪念的后果，警醒世人。</a:t>
            </a:r>
          </a:p>
        </p:txBody>
      </p:sp>
      <p:sp>
        <p:nvSpPr>
          <p:cNvPr id="7" name="矩形 6"/>
          <p:cNvSpPr/>
          <p:nvPr/>
        </p:nvSpPr>
        <p:spPr>
          <a:xfrm>
            <a:off x="107504" y="4365104"/>
            <a:ext cx="3649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400" b="1" dirty="0">
                <a:ea typeface="仿宋_GB2312" charset="-122"/>
              </a:rPr>
              <a:t>示例：</a:t>
            </a:r>
            <a:r>
              <a:rPr lang="en-US" altLang="zh-CN" sz="2400" b="1" dirty="0">
                <a:ea typeface="仿宋_GB231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400" b="1" dirty="0">
                <a:ea typeface="仿宋_GB2312" charset="-122"/>
              </a:rPr>
              <a:t>贪欲等于自毁，请勿铤而走险。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3923928" y="3076511"/>
            <a:ext cx="504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楷体_GB2312" pitchFamily="49" charset="-122"/>
              </a:rPr>
              <a:t>给图片加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广告语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要抓住图片的宣传主题，这幅图片是警告人们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不要因贪欲而自毁前程</a:t>
            </a:r>
            <a:r>
              <a:rPr lang="zh-CN" altLang="en-US" sz="2000" b="1" dirty="0">
                <a:ea typeface="楷体_GB2312" pitchFamily="49" charset="-122"/>
              </a:rPr>
              <a:t>，所以在拟写时要把握着一点，而且要尽量做到语言简洁。描述图片内容时要抓住图片中的细节，瘫坐在地忏悔的人和形象的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贪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字，并要揭示出图片的含义。</a:t>
            </a:r>
          </a:p>
        </p:txBody>
      </p:sp>
    </p:spTree>
    <p:extLst>
      <p:ext uri="{BB962C8B-B14F-4D97-AF65-F5344CB8AC3E}">
        <p14:creationId xmlns:p14="http://schemas.microsoft.com/office/powerpoint/2010/main" val="297198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 descr="名师点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1814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83568" y="1124744"/>
            <a:ext cx="3570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a typeface="隶书" pitchFamily="49" charset="-122"/>
              </a:rPr>
              <a:t>拟写公益广告的解题要领</a:t>
            </a:r>
            <a:endParaRPr lang="zh-CN" altLang="en-US" sz="2400" b="1" dirty="0">
              <a:solidFill>
                <a:srgbClr val="FF0000"/>
              </a:solidFill>
              <a:ea typeface="仿宋_GB231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2649" y="3992043"/>
            <a:ext cx="5341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仿宋_GB2312" charset="-122"/>
              </a:rPr>
              <a:t>3.</a:t>
            </a:r>
            <a:r>
              <a:rPr lang="zh-CN" altLang="en-US" sz="2400" b="1" dirty="0">
                <a:ea typeface="仿宋_GB2312" charset="-122"/>
              </a:rPr>
              <a:t>语言讲究文采，可恰当运用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修辞</a:t>
            </a:r>
            <a:r>
              <a:rPr lang="zh-CN" altLang="en-US" sz="2400" b="1" dirty="0">
                <a:ea typeface="仿宋_GB2312" charset="-122"/>
              </a:rPr>
              <a:t>方法</a:t>
            </a:r>
          </a:p>
        </p:txBody>
      </p:sp>
      <p:sp>
        <p:nvSpPr>
          <p:cNvPr id="4" name="矩形 3"/>
          <p:cNvSpPr/>
          <p:nvPr/>
        </p:nvSpPr>
        <p:spPr>
          <a:xfrm>
            <a:off x="772649" y="2957219"/>
            <a:ext cx="25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仿宋_GB2312" charset="-122"/>
              </a:rPr>
              <a:t>2.</a:t>
            </a:r>
            <a:r>
              <a:rPr lang="zh-CN" altLang="en-US" sz="2400" b="1" dirty="0">
                <a:ea typeface="仿宋_GB2312" charset="-122"/>
              </a:rPr>
              <a:t>用语要把握分寸</a:t>
            </a:r>
          </a:p>
        </p:txBody>
      </p:sp>
      <p:sp>
        <p:nvSpPr>
          <p:cNvPr id="5" name="矩形 4"/>
          <p:cNvSpPr/>
          <p:nvPr/>
        </p:nvSpPr>
        <p:spPr>
          <a:xfrm>
            <a:off x="772649" y="1924536"/>
            <a:ext cx="25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仿宋_GB2312" charset="-122"/>
              </a:rPr>
              <a:t>1.</a:t>
            </a:r>
            <a:r>
              <a:rPr lang="zh-CN" altLang="en-US" sz="2400" b="1" dirty="0">
                <a:ea typeface="仿宋_GB2312" charset="-122"/>
              </a:rPr>
              <a:t>准确地反映寓意</a:t>
            </a:r>
          </a:p>
        </p:txBody>
      </p:sp>
    </p:spTree>
    <p:extLst>
      <p:ext uri="{BB962C8B-B14F-4D97-AF65-F5344CB8AC3E}">
        <p14:creationId xmlns:p14="http://schemas.microsoft.com/office/powerpoint/2010/main" val="9057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251520" y="11247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pic>
        <p:nvPicPr>
          <p:cNvPr id="52229" name="Picture 4" descr="F:\大样\PS文件2016语文\16HTD7-1e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8"/>
            <a:ext cx="36724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11669" y="196533"/>
            <a:ext cx="8856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1.(2015</a:t>
            </a:r>
            <a:r>
              <a:rPr lang="zh-CN" altLang="en-US" sz="2000" b="1" dirty="0">
                <a:ea typeface="宋体" pitchFamily="2" charset="-122"/>
              </a:rPr>
              <a:t>江淮名校联考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 smtClean="0">
                <a:ea typeface="宋体" pitchFamily="2" charset="-122"/>
              </a:rPr>
              <a:t>阅读下边</a:t>
            </a:r>
            <a:r>
              <a:rPr lang="zh-CN" altLang="en-US" sz="2000" b="1" dirty="0">
                <a:ea typeface="宋体" pitchFamily="2" charset="-122"/>
              </a:rPr>
              <a:t>这幅漫画</a:t>
            </a:r>
            <a:r>
              <a:rPr lang="en-US" altLang="zh-CN" sz="2000" b="1" dirty="0">
                <a:ea typeface="宋体" pitchFamily="2" charset="-122"/>
              </a:rPr>
              <a:t>《</a:t>
            </a:r>
            <a:r>
              <a:rPr lang="zh-CN" altLang="en-US" sz="2000" b="1" dirty="0">
                <a:ea typeface="宋体" pitchFamily="2" charset="-122"/>
              </a:rPr>
              <a:t>春天来了放风筝</a:t>
            </a:r>
            <a:r>
              <a:rPr lang="en-US" altLang="zh-CN" sz="2000" b="1" dirty="0">
                <a:ea typeface="宋体" pitchFamily="2" charset="-122"/>
              </a:rPr>
              <a:t>》</a:t>
            </a:r>
            <a:r>
              <a:rPr lang="zh-CN" altLang="en-US" sz="2000" b="1" dirty="0">
                <a:ea typeface="宋体" pitchFamily="2" charset="-122"/>
              </a:rPr>
              <a:t>，回答问题。</a:t>
            </a:r>
          </a:p>
        </p:txBody>
      </p:sp>
      <p:sp>
        <p:nvSpPr>
          <p:cNvPr id="3" name="矩形 2"/>
          <p:cNvSpPr/>
          <p:nvPr/>
        </p:nvSpPr>
        <p:spPr>
          <a:xfrm>
            <a:off x="4059161" y="122503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简要说明漫画的主要内容。</a:t>
            </a:r>
          </a:p>
          <a:p>
            <a:r>
              <a:rPr lang="en-US" altLang="zh-CN" sz="2400" b="1" dirty="0" smtClean="0">
                <a:ea typeface="宋体" pitchFamily="2" charset="-122"/>
              </a:rPr>
              <a:t>(</a:t>
            </a:r>
            <a:r>
              <a:rPr lang="en-US" altLang="zh-CN" sz="2400" b="1" dirty="0">
                <a:ea typeface="宋体" pitchFamily="2" charset="-122"/>
              </a:rPr>
              <a:t>2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这幅漫画有何寓意？</a:t>
            </a:r>
          </a:p>
        </p:txBody>
      </p:sp>
      <p:sp>
        <p:nvSpPr>
          <p:cNvPr id="5" name="矩形 4"/>
          <p:cNvSpPr/>
          <p:nvPr/>
        </p:nvSpPr>
        <p:spPr>
          <a:xfrm>
            <a:off x="4139952" y="234132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要抓住画面主要内容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高楼林立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ea typeface="楷体_GB2312" pitchFamily="49" charset="-122"/>
              </a:rPr>
              <a:t>放风筝的孩子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等等；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注意标题</a:t>
            </a:r>
            <a:r>
              <a:rPr lang="zh-CN" altLang="en-US" sz="2000" b="1" dirty="0">
                <a:ea typeface="楷体_GB2312" pitchFamily="49" charset="-122"/>
              </a:rPr>
              <a:t>，结合画面内容展开合理联想完成答题。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5157192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仿宋_GB2312" charset="-122"/>
              </a:rPr>
              <a:t>(2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正面</a:t>
            </a:r>
            <a:r>
              <a:rPr lang="zh-CN" altLang="en-US" sz="2400" b="1" dirty="0">
                <a:ea typeface="仿宋_GB2312" charset="-122"/>
              </a:rPr>
              <a:t>：孩子在现代文明中失去放风筝的自由地带，人类在文明的演进中失去心灵的自由栖息</a:t>
            </a:r>
            <a:r>
              <a:rPr lang="zh-CN" altLang="en-US" sz="2400" b="1" dirty="0" smtClean="0">
                <a:ea typeface="仿宋_GB2312" charset="-122"/>
              </a:rPr>
              <a:t>。</a:t>
            </a:r>
            <a:endParaRPr lang="en-US" altLang="zh-CN" sz="2400" b="1" dirty="0" smtClean="0">
              <a:ea typeface="仿宋_GB2312" charset="-122"/>
            </a:endParaRPr>
          </a:p>
          <a:p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反面</a:t>
            </a:r>
            <a:r>
              <a:rPr lang="zh-CN" altLang="en-US" sz="2400" b="1" dirty="0">
                <a:ea typeface="仿宋_GB2312" charset="-122"/>
              </a:rPr>
              <a:t>：无论物质世界如何挤压，我们都要放飞心灵的风筝，给心灵一片自由的天空。</a:t>
            </a:r>
            <a:r>
              <a:rPr lang="en-US" altLang="zh-CN" sz="2400" b="1" dirty="0">
                <a:ea typeface="仿宋_GB2312" charset="-122"/>
              </a:rPr>
              <a:t>(</a:t>
            </a:r>
            <a:r>
              <a:rPr lang="zh-CN" altLang="en-US" sz="2400" b="1" dirty="0">
                <a:ea typeface="仿宋_GB2312" charset="-122"/>
              </a:rPr>
              <a:t>答一面即可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218910" y="3933055"/>
            <a:ext cx="885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en-US" altLang="zh-CN" sz="2400" b="1" dirty="0">
                <a:ea typeface="仿宋_GB231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400" b="1" dirty="0">
                <a:ea typeface="仿宋_GB2312" charset="-122"/>
              </a:rPr>
              <a:t>城市里面，所有空间都被占用了，孩子连玩耍场地都没有。春天来了，面对林立的水泥碉堡，孩子只有爬高楼放风筝。</a:t>
            </a:r>
          </a:p>
        </p:txBody>
      </p:sp>
    </p:spTree>
    <p:extLst>
      <p:ext uri="{BB962C8B-B14F-4D97-AF65-F5344CB8AC3E}">
        <p14:creationId xmlns:p14="http://schemas.microsoft.com/office/powerpoint/2010/main" val="19886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3" descr="F:\大样\PS文件2016语文\16HTD7-2a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42456"/>
            <a:ext cx="3600400" cy="221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8" y="116632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2.(2015</a:t>
            </a:r>
            <a:r>
              <a:rPr lang="zh-CN" altLang="en-US" dirty="0">
                <a:ea typeface="宋体" pitchFamily="2" charset="-122"/>
              </a:rPr>
              <a:t>临川一中月考</a:t>
            </a:r>
            <a:r>
              <a:rPr lang="en-US" altLang="zh-CN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阅读下边</a:t>
            </a:r>
            <a:r>
              <a:rPr lang="zh-CN" altLang="en-US" dirty="0">
                <a:ea typeface="宋体" pitchFamily="2" charset="-122"/>
              </a:rPr>
              <a:t>一副漫画，回答下面两个小题。</a:t>
            </a:r>
          </a:p>
        </p:txBody>
      </p:sp>
      <p:sp>
        <p:nvSpPr>
          <p:cNvPr id="3" name="矩形 2"/>
          <p:cNvSpPr/>
          <p:nvPr/>
        </p:nvSpPr>
        <p:spPr>
          <a:xfrm>
            <a:off x="4860032" y="732033"/>
            <a:ext cx="4104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宋体" pitchFamily="2" charset="-122"/>
              </a:rPr>
              <a:t>(1</a:t>
            </a:r>
            <a:r>
              <a:rPr lang="en-US" altLang="zh-CN" sz="24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dirty="0">
                <a:ea typeface="宋体" pitchFamily="2" charset="-122"/>
              </a:rPr>
              <a:t>请用简洁的语言描述漫画的内容。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zh-CN" altLang="en-US" sz="2400" dirty="0">
                <a:ea typeface="宋体" pitchFamily="2" charset="-122"/>
              </a:rPr>
              <a:t>不得超过</a:t>
            </a:r>
            <a:r>
              <a:rPr lang="en-US" altLang="zh-CN" sz="2400" dirty="0">
                <a:ea typeface="宋体" pitchFamily="2" charset="-122"/>
              </a:rPr>
              <a:t>70</a:t>
            </a:r>
            <a:r>
              <a:rPr lang="zh-CN" altLang="en-US" sz="2400" dirty="0">
                <a:ea typeface="宋体" pitchFamily="2" charset="-122"/>
              </a:rPr>
              <a:t>字</a:t>
            </a:r>
            <a:r>
              <a:rPr lang="en-US" altLang="zh-CN" sz="2400" dirty="0" smtClean="0">
                <a:latin typeface="Symbol" pitchFamily="18" charset="2"/>
                <a:ea typeface="宋体" pitchFamily="2" charset="-122"/>
              </a:rPr>
              <a:t>)</a:t>
            </a:r>
          </a:p>
          <a:p>
            <a:endParaRPr lang="en-US" altLang="zh-CN" sz="2400" dirty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(</a:t>
            </a:r>
            <a:r>
              <a:rPr lang="en-US" altLang="zh-CN" sz="2400" dirty="0">
                <a:ea typeface="宋体" pitchFamily="2" charset="-122"/>
              </a:rPr>
              <a:t>2</a:t>
            </a:r>
            <a:r>
              <a:rPr lang="en-US" altLang="zh-CN" sz="24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dirty="0">
                <a:ea typeface="宋体" pitchFamily="2" charset="-122"/>
              </a:rPr>
              <a:t>简要概括这幅漫画的用意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79512" y="3068960"/>
            <a:ext cx="84646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本题考查图文转换的能力。归纳内容时，注意全部表述清楚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人物</a:t>
            </a:r>
            <a:r>
              <a:rPr lang="zh-CN" altLang="en-US" sz="2000" b="1" dirty="0">
                <a:ea typeface="楷体_GB2312" pitchFamily="49" charset="-122"/>
              </a:rPr>
              <a:t>及其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语言</a:t>
            </a:r>
            <a:r>
              <a:rPr lang="zh-CN" altLang="en-US" sz="2000" b="1" dirty="0">
                <a:ea typeface="楷体_GB2312" pitchFamily="49" charset="-122"/>
              </a:rPr>
              <a:t>；概括寓意要针对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社会实际</a:t>
            </a:r>
            <a:r>
              <a:rPr lang="zh-CN" altLang="en-US" sz="2000" b="1" dirty="0"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610" y="5733256"/>
            <a:ext cx="8474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仿宋_GB2312" charset="-122"/>
              </a:rPr>
              <a:t>(2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400" b="1" dirty="0">
                <a:ea typeface="仿宋_GB2312" charset="-122"/>
              </a:rPr>
              <a:t>示例：批评了社会中存在炫富的心理，提醒人们对贫困人群应给予一定的关注。</a:t>
            </a:r>
          </a:p>
        </p:txBody>
      </p:sp>
      <p:sp>
        <p:nvSpPr>
          <p:cNvPr id="7" name="矩形 6"/>
          <p:cNvSpPr/>
          <p:nvPr/>
        </p:nvSpPr>
        <p:spPr>
          <a:xfrm>
            <a:off x="304610" y="4077072"/>
            <a:ext cx="8515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400" b="1" dirty="0">
                <a:ea typeface="仿宋_GB2312" charset="-122"/>
              </a:rPr>
              <a:t>示例：</a:t>
            </a:r>
            <a:r>
              <a:rPr lang="en-US" altLang="zh-CN" sz="2400" b="1" dirty="0">
                <a:ea typeface="仿宋_GB231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400" b="1" dirty="0">
                <a:ea typeface="仿宋_GB2312" charset="-122"/>
              </a:rPr>
              <a:t>一人为楼市做宣传广告，夸耀一些楼市为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仿宋_GB2312" charset="-122"/>
              </a:rPr>
              <a:t>富人独有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400" b="1" dirty="0">
                <a:ea typeface="仿宋_GB2312" charset="-122"/>
              </a:rPr>
              <a:t>至尊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400" b="1" dirty="0">
                <a:ea typeface="仿宋_GB2312" charset="-122"/>
              </a:rPr>
              <a:t>顶级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400" b="1" dirty="0">
                <a:ea typeface="仿宋_GB2312" charset="-122"/>
              </a:rPr>
              <a:t>贵族领地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仿宋_GB2312" charset="-122"/>
              </a:rPr>
              <a:t>。右下一人衣衫褴褛，表情痛苦无奈，转身离开。</a:t>
            </a:r>
          </a:p>
        </p:txBody>
      </p:sp>
    </p:spTree>
    <p:extLst>
      <p:ext uri="{BB962C8B-B14F-4D97-AF65-F5344CB8AC3E}">
        <p14:creationId xmlns:p14="http://schemas.microsoft.com/office/powerpoint/2010/main" val="23090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 descr="F:\大样\PS文件2016语文\16HTD7-2b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316865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116632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3.(2015</a:t>
            </a:r>
            <a:r>
              <a:rPr lang="zh-CN" altLang="en-US" sz="2000" b="1" dirty="0">
                <a:ea typeface="宋体" pitchFamily="2" charset="-122"/>
              </a:rPr>
              <a:t>衡水中学月考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 smtClean="0">
                <a:ea typeface="宋体" pitchFamily="2" charset="-122"/>
              </a:rPr>
              <a:t>观察下边</a:t>
            </a:r>
            <a:r>
              <a:rPr lang="zh-CN" altLang="en-US" sz="2000" b="1" dirty="0">
                <a:ea typeface="宋体" pitchFamily="2" charset="-122"/>
              </a:rPr>
              <a:t>这幅漫画，按要求回答问题。</a:t>
            </a:r>
          </a:p>
        </p:txBody>
      </p:sp>
      <p:sp>
        <p:nvSpPr>
          <p:cNvPr id="4" name="矩形 3"/>
          <p:cNvSpPr/>
          <p:nvPr/>
        </p:nvSpPr>
        <p:spPr>
          <a:xfrm>
            <a:off x="3995936" y="76470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请用简明的语言描述漫画内容，不超过</a:t>
            </a:r>
            <a:r>
              <a:rPr lang="en-US" altLang="zh-CN" sz="2000" b="1" dirty="0">
                <a:ea typeface="宋体" pitchFamily="2" charset="-122"/>
              </a:rPr>
              <a:t>60</a:t>
            </a:r>
            <a:r>
              <a:rPr lang="zh-CN" altLang="en-US" sz="2000" b="1" dirty="0">
                <a:ea typeface="宋体" pitchFamily="2" charset="-122"/>
              </a:rPr>
              <a:t>字，不包括标点符号。</a:t>
            </a:r>
          </a:p>
        </p:txBody>
      </p:sp>
      <p:sp>
        <p:nvSpPr>
          <p:cNvPr id="5" name="矩形 4"/>
          <p:cNvSpPr/>
          <p:nvPr/>
        </p:nvSpPr>
        <p:spPr>
          <a:xfrm>
            <a:off x="3851920" y="1772816"/>
            <a:ext cx="51125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近日有网友在微博发消息称：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中国式过马路，就是凑够一撮人就可以走了，和红绿灯无关。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形象地指出了现实生活中存在的交通现象，针对这种不文明且不顾安全的行为，请你拟写一条宣传标语。至少运用一种修辞手法，不超过</a:t>
            </a:r>
            <a:r>
              <a:rPr lang="en-US" altLang="zh-CN" sz="2000" b="1" dirty="0">
                <a:ea typeface="宋体" pitchFamily="2" charset="-122"/>
              </a:rPr>
              <a:t>20</a:t>
            </a:r>
            <a:r>
              <a:rPr lang="zh-CN" altLang="en-US" sz="2000" b="1" dirty="0">
                <a:ea typeface="宋体" pitchFamily="2" charset="-122"/>
              </a:rPr>
              <a:t>字。</a:t>
            </a:r>
          </a:p>
        </p:txBody>
      </p:sp>
      <p:sp>
        <p:nvSpPr>
          <p:cNvPr id="6" name="矩形 5"/>
          <p:cNvSpPr/>
          <p:nvPr/>
        </p:nvSpPr>
        <p:spPr>
          <a:xfrm>
            <a:off x="157363" y="5157192"/>
            <a:ext cx="8784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文明过马路，安全你我他</a:t>
            </a:r>
            <a:r>
              <a:rPr lang="zh-CN" altLang="en-US" sz="2000" b="1" dirty="0" smtClean="0">
                <a:ea typeface="仿宋_GB2312" charset="-122"/>
              </a:rPr>
              <a:t>！</a:t>
            </a:r>
            <a:endParaRPr lang="en-US" altLang="zh-CN" sz="2000" b="1" dirty="0" smtClean="0">
              <a:ea typeface="仿宋_GB2312" charset="-122"/>
            </a:endParaRPr>
          </a:p>
          <a:p>
            <a:r>
              <a:rPr lang="zh-CN" altLang="en-US" sz="2000" b="1" dirty="0" smtClean="0">
                <a:ea typeface="仿宋_GB2312" charset="-122"/>
              </a:rPr>
              <a:t>盲从</a:t>
            </a:r>
            <a:r>
              <a:rPr lang="zh-CN" altLang="en-US" sz="2000" b="1" dirty="0">
                <a:ea typeface="仿宋_GB2312" charset="-122"/>
              </a:rPr>
              <a:t>丢了文明，违规害了自己</a:t>
            </a:r>
            <a:r>
              <a:rPr lang="zh-CN" altLang="en-US" sz="2000" b="1" dirty="0" smtClean="0">
                <a:ea typeface="仿宋_GB2312" charset="-122"/>
              </a:rPr>
              <a:t>！</a:t>
            </a:r>
            <a:endParaRPr lang="en-US" altLang="zh-CN" sz="2000" b="1" dirty="0" smtClean="0">
              <a:ea typeface="仿宋_GB2312" charset="-122"/>
            </a:endParaRPr>
          </a:p>
          <a:p>
            <a:r>
              <a:rPr lang="zh-CN" altLang="en-US" sz="2000" b="1" dirty="0" smtClean="0">
                <a:ea typeface="仿宋_GB2312" charset="-122"/>
              </a:rPr>
              <a:t>车辆</a:t>
            </a:r>
            <a:r>
              <a:rPr lang="zh-CN" altLang="en-US" sz="2000" b="1" dirty="0">
                <a:ea typeface="仿宋_GB2312" charset="-122"/>
              </a:rPr>
              <a:t>猛于虎，生死一瞬间，横闯红灯怎可为</a:t>
            </a:r>
            <a:r>
              <a:rPr lang="zh-CN" altLang="en-US" sz="2000" b="1" dirty="0" smtClean="0">
                <a:ea typeface="仿宋_GB2312" charset="-122"/>
              </a:rPr>
              <a:t>？</a:t>
            </a:r>
            <a:endParaRPr lang="en-US" altLang="zh-CN" sz="2000" b="1" dirty="0" smtClean="0">
              <a:ea typeface="仿宋_GB2312" charset="-122"/>
            </a:endParaRPr>
          </a:p>
          <a:p>
            <a:r>
              <a:rPr lang="en-US" altLang="zh-CN" sz="2000" b="1" dirty="0" smtClean="0">
                <a:ea typeface="仿宋_GB2312" charset="-122"/>
              </a:rPr>
              <a:t> </a:t>
            </a:r>
            <a:r>
              <a:rPr lang="zh-CN" altLang="en-US" sz="2000" b="1" dirty="0">
                <a:ea typeface="仿宋_GB2312" charset="-122"/>
              </a:rPr>
              <a:t>绿灯可以再等，生命不能重来！</a:t>
            </a:r>
          </a:p>
        </p:txBody>
      </p:sp>
      <p:sp>
        <p:nvSpPr>
          <p:cNvPr id="7" name="矩形 6"/>
          <p:cNvSpPr/>
          <p:nvPr/>
        </p:nvSpPr>
        <p:spPr>
          <a:xfrm>
            <a:off x="323528" y="3933056"/>
            <a:ext cx="8496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仿宋_GB2312" charset="-122"/>
              </a:rPr>
              <a:t>示例：</a:t>
            </a:r>
            <a:r>
              <a:rPr lang="en-US" altLang="zh-CN" sz="2000" b="1" dirty="0">
                <a:ea typeface="仿宋_GB231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在这幅名为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仿宋_GB2312" charset="-122"/>
              </a:rPr>
              <a:t>中国式过马路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的漫画中，一群人无视早已亮起的红灯怀着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仿宋_GB2312" charset="-122"/>
              </a:rPr>
              <a:t>随大流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的心态，大步流星地穿越斑马线，行进中的汽车无奈地鸣着笛。</a:t>
            </a:r>
          </a:p>
        </p:txBody>
      </p:sp>
    </p:spTree>
    <p:extLst>
      <p:ext uri="{BB962C8B-B14F-4D97-AF65-F5344CB8AC3E}">
        <p14:creationId xmlns:p14="http://schemas.microsoft.com/office/powerpoint/2010/main" val="326721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513" y="404664"/>
            <a:ext cx="5184576" cy="3159125"/>
          </a:xfrm>
        </p:spPr>
        <p:txBody>
          <a:bodyPr>
            <a:noAutofit/>
          </a:bodyPr>
          <a:lstStyle/>
          <a:p>
            <a:pPr eaLnBrk="1"/>
            <a:r>
              <a:rPr lang="en-US" altLang="zh-CN" sz="2800" dirty="0" smtClean="0">
                <a:ea typeface="宋体" pitchFamily="2" charset="-122"/>
              </a:rPr>
              <a:t>2.(2014</a:t>
            </a:r>
            <a:r>
              <a:rPr lang="zh-CN" altLang="en-US" sz="2800" dirty="0" smtClean="0">
                <a:ea typeface="宋体" pitchFamily="2" charset="-122"/>
              </a:rPr>
              <a:t>山东卷</a:t>
            </a:r>
            <a:r>
              <a:rPr lang="en-US" altLang="zh-CN" sz="2800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800" dirty="0" smtClean="0">
                <a:ea typeface="宋体" pitchFamily="2" charset="-122"/>
              </a:rPr>
              <a:t>右图是俄罗斯女摄影师艾琳娜</a:t>
            </a:r>
            <a:r>
              <a:rPr lang="en-US" altLang="zh-CN" sz="2800" dirty="0" smtClean="0">
                <a:latin typeface="Courier New" pitchFamily="49" charset="0"/>
                <a:ea typeface="宋体" pitchFamily="2" charset="-122"/>
              </a:rPr>
              <a:t>·</a:t>
            </a:r>
            <a:r>
              <a:rPr lang="zh-CN" altLang="en-US" sz="2800" dirty="0" smtClean="0">
                <a:ea typeface="宋体" pitchFamily="2" charset="-122"/>
              </a:rPr>
              <a:t>舒米洛娃拍摄的儿子与小兔子在一起的画面。请仔细观察，对画面进行准确、生动的描写。要求：使用比喻或比拟的修辞手法，不超过</a:t>
            </a:r>
            <a:r>
              <a:rPr lang="en-US" altLang="zh-CN" sz="2800" dirty="0" smtClean="0">
                <a:ea typeface="宋体" pitchFamily="2" charset="-122"/>
              </a:rPr>
              <a:t>80</a:t>
            </a:r>
            <a:r>
              <a:rPr lang="zh-CN" altLang="en-US" sz="2800" dirty="0" smtClean="0">
                <a:ea typeface="宋体" pitchFamily="2" charset="-122"/>
              </a:rPr>
              <a:t>字。</a:t>
            </a:r>
          </a:p>
          <a:p>
            <a:pPr eaLnBrk="1"/>
            <a:r>
              <a:rPr lang="zh-CN" altLang="en-US" sz="2800" dirty="0" smtClean="0">
                <a:ea typeface="宋体" pitchFamily="2" charset="-122"/>
              </a:rPr>
              <a:t>答：</a:t>
            </a:r>
            <a:endParaRPr lang="en-US" altLang="zh-CN" sz="2800" dirty="0" smtClean="0">
              <a:ea typeface="宋体" pitchFamily="2" charset="-122"/>
            </a:endParaRPr>
          </a:p>
        </p:txBody>
      </p:sp>
      <p:pic>
        <p:nvPicPr>
          <p:cNvPr id="7171" name="Picture 3" descr="F:\大样\PS文件2016语文\16HTD7-2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6672"/>
            <a:ext cx="338437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1520" y="4221088"/>
            <a:ext cx="8496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ea typeface="黑体" pitchFamily="49" charset="-122"/>
              </a:rPr>
              <a:t>【</a:t>
            </a:r>
            <a:r>
              <a:rPr lang="zh-CN" altLang="en-US" sz="2400" b="1" dirty="0" smtClean="0">
                <a:solidFill>
                  <a:srgbClr val="7030A0"/>
                </a:solidFill>
                <a:ea typeface="黑体" pitchFamily="49" charset="-122"/>
              </a:rPr>
              <a:t>答案</a:t>
            </a:r>
            <a:r>
              <a:rPr lang="en-US" altLang="zh-CN" sz="2400" b="1" dirty="0" smtClean="0">
                <a:solidFill>
                  <a:srgbClr val="7030A0"/>
                </a:solidFill>
                <a:ea typeface="黑体" pitchFamily="49" charset="-122"/>
              </a:rPr>
              <a:t>】</a:t>
            </a:r>
          </a:p>
          <a:p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示例：微风抚摸着孩子的面庞，阳光下洒下一片和谐，不远处草地树木闪着翠绿。孩子甜甜的笑靥像一朵安静绽放的花朵，他快乐地托起温顺的小兔子，轻闭双眼用鼻尖触碰它那毛茸茸的嘴巴。</a:t>
            </a:r>
          </a:p>
        </p:txBody>
      </p:sp>
    </p:spTree>
    <p:extLst>
      <p:ext uri="{BB962C8B-B14F-4D97-AF65-F5344CB8AC3E}">
        <p14:creationId xmlns:p14="http://schemas.microsoft.com/office/powerpoint/2010/main" val="33110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 descr="F:\大样\PS文件2016语文\16HTD7-2c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64703"/>
            <a:ext cx="2232248" cy="27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116632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4.(2015</a:t>
            </a:r>
            <a:r>
              <a:rPr lang="zh-CN" altLang="en-US" sz="2000" b="1" dirty="0">
                <a:ea typeface="宋体" pitchFamily="2" charset="-122"/>
              </a:rPr>
              <a:t>邯郸市联考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请</a:t>
            </a:r>
            <a:r>
              <a:rPr lang="zh-CN" altLang="en-US" sz="2000" b="1" dirty="0" smtClean="0">
                <a:ea typeface="宋体" pitchFamily="2" charset="-122"/>
              </a:rPr>
              <a:t>描述下面</a:t>
            </a:r>
            <a:r>
              <a:rPr lang="zh-CN" altLang="en-US" sz="2000" b="1" dirty="0">
                <a:ea typeface="宋体" pitchFamily="2" charset="-122"/>
              </a:rPr>
              <a:t>漫画的画面内容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不超过</a:t>
            </a:r>
            <a:r>
              <a:rPr lang="en-US" altLang="zh-CN" sz="2000" b="1" dirty="0">
                <a:ea typeface="宋体" pitchFamily="2" charset="-122"/>
              </a:rPr>
              <a:t>60</a:t>
            </a:r>
            <a:r>
              <a:rPr lang="zh-CN" altLang="en-US" sz="2000" b="1" dirty="0">
                <a:ea typeface="宋体" pitchFamily="2" charset="-122"/>
              </a:rPr>
              <a:t>个字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，并写出它的寓意。</a:t>
            </a:r>
          </a:p>
        </p:txBody>
      </p:sp>
      <p:sp>
        <p:nvSpPr>
          <p:cNvPr id="3" name="矩形 2"/>
          <p:cNvSpPr/>
          <p:nvPr/>
        </p:nvSpPr>
        <p:spPr>
          <a:xfrm>
            <a:off x="5292080" y="1367026"/>
            <a:ext cx="1944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pitchFamily="2" charset="-122"/>
              </a:rPr>
              <a:t>(1</a:t>
            </a:r>
            <a:r>
              <a:rPr lang="en-US" altLang="zh-CN" sz="28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800" dirty="0">
                <a:ea typeface="宋体" pitchFamily="2" charset="-122"/>
              </a:rPr>
              <a:t>内容</a:t>
            </a:r>
            <a:r>
              <a:rPr lang="zh-CN" altLang="en-US" sz="2800" dirty="0" smtClean="0">
                <a:ea typeface="宋体" pitchFamily="2" charset="-122"/>
              </a:rPr>
              <a:t>：</a:t>
            </a:r>
            <a:r>
              <a:rPr lang="en-US" altLang="zh-CN" sz="2800" dirty="0" smtClean="0">
                <a:ea typeface="宋体" pitchFamily="2" charset="-122"/>
              </a:rPr>
              <a:t> (</a:t>
            </a:r>
            <a:r>
              <a:rPr lang="en-US" altLang="zh-CN" sz="2800" dirty="0">
                <a:ea typeface="宋体" pitchFamily="2" charset="-122"/>
              </a:rPr>
              <a:t>2</a:t>
            </a:r>
            <a:r>
              <a:rPr lang="en-US" altLang="zh-CN" sz="2800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800" dirty="0">
                <a:ea typeface="宋体" pitchFamily="2" charset="-122"/>
              </a:rPr>
              <a:t>寓意：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87524" y="5373216"/>
            <a:ext cx="8568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仿宋_GB2312" charset="-122"/>
              </a:rPr>
              <a:t>寓意</a:t>
            </a:r>
            <a:r>
              <a:rPr lang="zh-CN" altLang="en-US" sz="2000" b="1" dirty="0" smtClean="0">
                <a:ea typeface="仿宋_GB2312" charset="-122"/>
              </a:rPr>
              <a:t>：</a:t>
            </a:r>
            <a:endParaRPr lang="en-US" altLang="zh-CN" sz="2000" b="1" dirty="0" smtClean="0">
              <a:ea typeface="仿宋_GB2312" charset="-122"/>
            </a:endParaRPr>
          </a:p>
          <a:p>
            <a:r>
              <a:rPr lang="zh-CN" altLang="en-US" sz="2000" b="1" dirty="0" smtClean="0">
                <a:ea typeface="仿宋_GB2312" charset="-122"/>
              </a:rPr>
              <a:t>         智能</a:t>
            </a:r>
            <a:r>
              <a:rPr lang="zh-CN" altLang="en-US" sz="2000" b="1" dirty="0">
                <a:ea typeface="仿宋_GB2312" charset="-122"/>
              </a:rPr>
              <a:t>手机给生活带来很多方便的同时也使人成为它的工具。人们的生活简直被手机</a:t>
            </a: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 smtClean="0">
                <a:ea typeface="仿宋_GB2312" charset="-122"/>
              </a:rPr>
              <a:t>包围</a:t>
            </a: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en-US" altLang="zh-CN" sz="2000" b="1" dirty="0" smtClean="0">
                <a:ea typeface="仿宋_GB2312" charset="-122"/>
              </a:rPr>
              <a:t>(</a:t>
            </a:r>
            <a:r>
              <a:rPr lang="zh-CN" altLang="en-US" sz="2000" b="1" dirty="0">
                <a:solidFill>
                  <a:srgbClr val="00B0F0"/>
                </a:solidFill>
                <a:ea typeface="仿宋_GB2312" charset="-122"/>
              </a:rPr>
              <a:t>或智能手机已经在一定程度上把我们</a:t>
            </a:r>
            <a:r>
              <a:rPr lang="zh-CN" altLang="en-US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00B0F0"/>
                </a:solidFill>
                <a:ea typeface="仿宋_GB2312" charset="-122"/>
              </a:rPr>
              <a:t>绑架</a:t>
            </a:r>
            <a:r>
              <a:rPr lang="zh-CN" altLang="en-US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solidFill>
                  <a:srgbClr val="00B0F0"/>
                </a:solidFill>
                <a:ea typeface="仿宋_GB2312" charset="-122"/>
              </a:rPr>
              <a:t>了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363361" y="3507105"/>
            <a:ext cx="8352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】</a:t>
            </a:r>
          </a:p>
          <a:p>
            <a:r>
              <a:rPr lang="zh-CN" altLang="en-US" sz="2000" b="1" dirty="0" smtClean="0">
                <a:ea typeface="仿宋_GB2312" charset="-122"/>
              </a:rPr>
              <a:t>内容：</a:t>
            </a:r>
            <a:endParaRPr lang="en-US" altLang="zh-CN" sz="2000" b="1" dirty="0" smtClean="0">
              <a:ea typeface="仿宋_GB2312" charset="-122"/>
            </a:endParaRPr>
          </a:p>
          <a:p>
            <a:r>
              <a:rPr lang="en-US" altLang="zh-CN" sz="2000" b="1" dirty="0">
                <a:ea typeface="仿宋_GB2312" charset="-122"/>
              </a:rPr>
              <a:t> </a:t>
            </a:r>
            <a:r>
              <a:rPr lang="en-US" altLang="zh-CN" sz="2000" b="1" dirty="0" smtClean="0">
                <a:ea typeface="仿宋_GB2312" charset="-122"/>
              </a:rPr>
              <a:t>         </a:t>
            </a:r>
            <a:r>
              <a:rPr lang="zh-CN" altLang="en-US" sz="2000" b="1" dirty="0" smtClean="0">
                <a:ea typeface="仿宋_GB2312" charset="-122"/>
              </a:rPr>
              <a:t>画面</a:t>
            </a:r>
            <a:r>
              <a:rPr lang="zh-CN" altLang="en-US" sz="2000" b="1" dirty="0">
                <a:ea typeface="仿宋_GB2312" charset="-122"/>
              </a:rPr>
              <a:t>上是一只手拿着一部手机，从手机的底部生出许多植物一样的根须，根须向下方人的手腕部分延伸，将人的手腕牢牢缠住。</a:t>
            </a:r>
          </a:p>
        </p:txBody>
      </p:sp>
    </p:spTree>
    <p:extLst>
      <p:ext uri="{BB962C8B-B14F-4D97-AF65-F5344CB8AC3E}">
        <p14:creationId xmlns:p14="http://schemas.microsoft.com/office/powerpoint/2010/main" val="73331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 descr="F:\大样\PS文件2016语文\16HTD7-2d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32295"/>
            <a:ext cx="3096344" cy="336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1519" y="116632"/>
            <a:ext cx="85845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5.(2015</a:t>
            </a:r>
            <a:r>
              <a:rPr lang="zh-CN" altLang="en-US" sz="2000" b="1" dirty="0">
                <a:ea typeface="宋体" pitchFamily="2" charset="-122"/>
              </a:rPr>
              <a:t>洛阳市统考卷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 smtClean="0">
                <a:ea typeface="宋体" pitchFamily="2" charset="-122"/>
              </a:rPr>
              <a:t>欣赏下面的</a:t>
            </a:r>
            <a:r>
              <a:rPr lang="zh-CN" altLang="en-US" sz="2000" b="1" dirty="0">
                <a:ea typeface="宋体" pitchFamily="2" charset="-122"/>
              </a:rPr>
              <a:t>漫画</a:t>
            </a:r>
            <a:r>
              <a:rPr lang="en-US" altLang="zh-CN" sz="2000" b="1" dirty="0">
                <a:ea typeface="宋体" pitchFamily="2" charset="-122"/>
              </a:rPr>
              <a:t>《</a:t>
            </a:r>
            <a:r>
              <a:rPr lang="zh-CN" altLang="en-US" sz="2000" b="1" dirty="0">
                <a:ea typeface="宋体" pitchFamily="2" charset="-122"/>
              </a:rPr>
              <a:t>战场之春</a:t>
            </a:r>
            <a:r>
              <a:rPr lang="en-US" altLang="zh-CN" sz="2000" b="1" dirty="0">
                <a:ea typeface="宋体" pitchFamily="2" charset="-122"/>
              </a:rPr>
              <a:t>》</a:t>
            </a:r>
            <a:r>
              <a:rPr lang="zh-CN" altLang="en-US" sz="2000" b="1" dirty="0">
                <a:ea typeface="宋体" pitchFamily="2" charset="-122"/>
              </a:rPr>
              <a:t>，在下面的句子后续写一段阐释扩展性的文字。要求：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2000" b="1" dirty="0">
                <a:ea typeface="宋体" pitchFamily="2" charset="-122"/>
              </a:rPr>
              <a:t>描述和议论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抒情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相结合；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2000" b="1" dirty="0">
                <a:ea typeface="宋体" pitchFamily="2" charset="-122"/>
              </a:rPr>
              <a:t>至少运用两种修辞手法；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③</a:t>
            </a:r>
            <a:r>
              <a:rPr lang="zh-CN" altLang="en-US" sz="2000" b="1" dirty="0">
                <a:ea typeface="宋体" pitchFamily="2" charset="-122"/>
              </a:rPr>
              <a:t>不少于</a:t>
            </a:r>
            <a:r>
              <a:rPr lang="en-US" altLang="zh-CN" sz="2000" b="1" dirty="0">
                <a:ea typeface="宋体" pitchFamily="2" charset="-122"/>
              </a:rPr>
              <a:t>100</a:t>
            </a:r>
            <a:r>
              <a:rPr lang="zh-CN" altLang="en-US" sz="2000" b="1" dirty="0">
                <a:ea typeface="宋体" pitchFamily="2" charset="-122"/>
              </a:rPr>
              <a:t>字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不含标点符号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。</a:t>
            </a:r>
            <a:endParaRPr lang="zh-CN" altLang="en-US" sz="2000" b="1" dirty="0">
              <a:ea typeface="楷体_GB2312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55976" y="1916831"/>
            <a:ext cx="4104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楷体_GB2312" pitchFamily="49" charset="-122"/>
              </a:rPr>
              <a:t>这幅画小中见大，对比强烈，发人深思。</a:t>
            </a:r>
            <a:endParaRPr lang="zh-CN" altLang="en-US" sz="2400" b="1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19" y="4797152"/>
            <a:ext cx="85845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仿宋_GB2312" charset="-122"/>
              </a:rPr>
              <a:t>示例：一段铁丝网。一堆防御沙袋。一顶滚落在地的军帽，这是一处荒凉死寂的战场；一株小草在沙袋上生长，向苍穹伸展着手臂，在风中轻摆着腰肢，这又是一个生机萌动的世界：战争与春天，杀戮与和平，死亡与新生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……</a:t>
            </a:r>
            <a:r>
              <a:rPr lang="zh-CN" altLang="en-US" sz="2000" b="1" dirty="0">
                <a:ea typeface="仿宋_GB2312" charset="-122"/>
              </a:rPr>
              <a:t>天地之大美反衬着人间的荒诞。既然黑夜无法阻止黎明的到来。难道严冬能挡住春天的脚步吗？</a:t>
            </a:r>
          </a:p>
        </p:txBody>
      </p:sp>
    </p:spTree>
    <p:extLst>
      <p:ext uri="{BB962C8B-B14F-4D97-AF65-F5344CB8AC3E}">
        <p14:creationId xmlns:p14="http://schemas.microsoft.com/office/powerpoint/2010/main" val="31992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3185" y="260648"/>
            <a:ext cx="2531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ea typeface="隶书" pitchFamily="49" charset="-122"/>
              </a:rPr>
              <a:t>考点</a:t>
            </a:r>
            <a:r>
              <a:rPr lang="en-US" altLang="zh-CN" sz="2800" b="1" dirty="0">
                <a:solidFill>
                  <a:srgbClr val="FF0000"/>
                </a:solidFill>
                <a:ea typeface="隶书" pitchFamily="49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ea typeface="隶书" pitchFamily="49" charset="-122"/>
              </a:rPr>
              <a:t>　徽标类</a:t>
            </a:r>
            <a:endParaRPr lang="zh-CN" altLang="en-US" sz="28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36" y="3573016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ea typeface="宋体" pitchFamily="2" charset="-122"/>
              </a:rPr>
              <a:t>          近几年来</a:t>
            </a:r>
            <a:r>
              <a:rPr lang="zh-CN" altLang="en-US" sz="2400" b="1" dirty="0">
                <a:ea typeface="宋体" pitchFamily="2" charset="-122"/>
              </a:rPr>
              <a:t>，徽标类读图题悄然走进高考试卷。新课标精神下高考语文科的命题，更加突出对考生语文综合能力的考查，并注重考生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观察力和想象力</a:t>
            </a:r>
            <a:r>
              <a:rPr lang="zh-CN" altLang="en-US" sz="2400" b="1" dirty="0">
                <a:ea typeface="宋体" pitchFamily="2" charset="-122"/>
              </a:rPr>
              <a:t>的发挥，试题注重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情境</a:t>
            </a:r>
            <a:r>
              <a:rPr lang="zh-CN" altLang="en-US" sz="2400" b="1" dirty="0">
                <a:ea typeface="宋体" pitchFamily="2" charset="-122"/>
              </a:rPr>
              <a:t>的设置，内容更贴近现实生活，体现语文学科的基础性、工具性特点。</a:t>
            </a:r>
          </a:p>
        </p:txBody>
      </p:sp>
      <p:sp>
        <p:nvSpPr>
          <p:cNvPr id="4" name="矩形 3"/>
          <p:cNvSpPr/>
          <p:nvPr/>
        </p:nvSpPr>
        <p:spPr>
          <a:xfrm>
            <a:off x="395536" y="1052736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ea typeface="宋体" pitchFamily="2" charset="-122"/>
              </a:rPr>
              <a:t>        徽标</a:t>
            </a:r>
            <a:r>
              <a:rPr lang="zh-CN" altLang="en-US" sz="2400" b="1" dirty="0">
                <a:ea typeface="宋体" pitchFamily="2" charset="-122"/>
              </a:rPr>
              <a:t>，即徽记、标志，它不是一般的图标，往往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宋体" pitchFamily="2" charset="-122"/>
              </a:rPr>
              <a:t>言简意赅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宋体" pitchFamily="2" charset="-122"/>
              </a:rPr>
              <a:t>，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高度凝炼</a:t>
            </a:r>
            <a:r>
              <a:rPr lang="zh-CN" altLang="en-US" sz="2400" b="1" dirty="0">
                <a:ea typeface="宋体" pitchFamily="2" charset="-122"/>
              </a:rPr>
              <a:t>，蕴含着丰富的寓意。因此，解读徽标，一定要透过现象，挖掘本质，才能真正把握其内涵。</a:t>
            </a:r>
          </a:p>
        </p:txBody>
      </p:sp>
    </p:spTree>
    <p:extLst>
      <p:ext uri="{BB962C8B-B14F-4D97-AF65-F5344CB8AC3E}">
        <p14:creationId xmlns:p14="http://schemas.microsoft.com/office/powerpoint/2010/main" val="89845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16632"/>
            <a:ext cx="1975221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ea typeface="黑体" pitchFamily="49" charset="-122"/>
              </a:rPr>
              <a:t>1.</a:t>
            </a:r>
            <a:r>
              <a:rPr lang="zh-CN" altLang="en-US" dirty="0">
                <a:ea typeface="黑体" pitchFamily="49" charset="-122"/>
              </a:rPr>
              <a:t>徽标类高考命题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105" y="5864057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ea typeface="宋体" pitchFamily="2" charset="-122"/>
              </a:rPr>
              <a:t>④</a:t>
            </a:r>
            <a:r>
              <a:rPr lang="zh-CN" altLang="en-US" sz="2000" b="1" dirty="0">
                <a:ea typeface="宋体" pitchFamily="2" charset="-122"/>
              </a:rPr>
              <a:t>多关注自己、生活和社会，做好积累。</a:t>
            </a:r>
          </a:p>
        </p:txBody>
      </p:sp>
      <p:sp>
        <p:nvSpPr>
          <p:cNvPr id="4" name="矩形 3"/>
          <p:cNvSpPr/>
          <p:nvPr/>
        </p:nvSpPr>
        <p:spPr>
          <a:xfrm>
            <a:off x="412558" y="1268760"/>
            <a:ext cx="4572000" cy="455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ea typeface="宋体" pitchFamily="2" charset="-122"/>
              </a:rPr>
              <a:t>①</a:t>
            </a:r>
            <a:r>
              <a:rPr lang="zh-CN" altLang="en-US" sz="2000" b="1" dirty="0">
                <a:ea typeface="宋体" pitchFamily="2" charset="-122"/>
              </a:rPr>
              <a:t>整体把握画面的构成</a:t>
            </a:r>
            <a:r>
              <a:rPr lang="zh-CN" altLang="en-US" sz="2000" b="1" dirty="0" smtClean="0">
                <a:ea typeface="宋体" pitchFamily="2" charset="-122"/>
              </a:rPr>
              <a:t>。</a:t>
            </a:r>
            <a:endParaRPr lang="zh-CN" altLang="en-US" sz="2000" b="1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692696"/>
            <a:ext cx="2028119" cy="455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FF0000"/>
                </a:solidFill>
                <a:ea typeface="宋体" pitchFamily="2" charset="-122"/>
              </a:rPr>
              <a:t>(1</a:t>
            </a:r>
            <a:r>
              <a:rPr lang="en-US" altLang="zh-CN" sz="2000" b="1" dirty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描述画面内容</a:t>
            </a:r>
          </a:p>
        </p:txBody>
      </p:sp>
      <p:sp>
        <p:nvSpPr>
          <p:cNvPr id="6" name="矩形 5"/>
          <p:cNvSpPr/>
          <p:nvPr/>
        </p:nvSpPr>
        <p:spPr>
          <a:xfrm>
            <a:off x="467544" y="2832552"/>
            <a:ext cx="3262432" cy="455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ea typeface="宋体" pitchFamily="2" charset="-122"/>
              </a:rPr>
              <a:t>③</a:t>
            </a:r>
            <a:r>
              <a:rPr lang="zh-CN" altLang="en-US" sz="2000" b="1" dirty="0">
                <a:ea typeface="宋体" pitchFamily="2" charset="-122"/>
              </a:rPr>
              <a:t>用客观简练的语言描绘。</a:t>
            </a:r>
          </a:p>
        </p:txBody>
      </p:sp>
      <p:sp>
        <p:nvSpPr>
          <p:cNvPr id="7" name="矩形 6"/>
          <p:cNvSpPr/>
          <p:nvPr/>
        </p:nvSpPr>
        <p:spPr>
          <a:xfrm>
            <a:off x="395536" y="1844824"/>
            <a:ext cx="84969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ea typeface="宋体" pitchFamily="2" charset="-122"/>
              </a:rPr>
              <a:t>②按照一定的观察顺序组织答案。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由总到分；从上到下；从左到右；由外到里；由图到文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094" y="3501008"/>
            <a:ext cx="2494594" cy="455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FF0000"/>
                </a:solidFill>
                <a:ea typeface="宋体" pitchFamily="2" charset="-122"/>
              </a:rPr>
              <a:t>(2</a:t>
            </a:r>
            <a:r>
              <a:rPr lang="en-US" altLang="zh-CN" sz="2000" b="1" dirty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揭示寓意 </a:t>
            </a:r>
            <a:r>
              <a:rPr lang="en-US" altLang="zh-CN" sz="2000" b="1" dirty="0">
                <a:solidFill>
                  <a:srgbClr val="FF0000"/>
                </a:solidFill>
                <a:ea typeface="宋体" pitchFamily="2" charset="-12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巧联想</a:t>
            </a:r>
            <a:r>
              <a:rPr lang="en-US" altLang="zh-CN" sz="2000" b="1" dirty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)</a:t>
            </a:r>
            <a:endParaRPr lang="en-US" altLang="zh-CN" sz="20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105" y="4077072"/>
            <a:ext cx="50882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ea typeface="宋体" pitchFamily="2" charset="-122"/>
              </a:rPr>
              <a:t>①</a:t>
            </a:r>
            <a:r>
              <a:rPr lang="zh-CN" altLang="en-US" sz="2000" b="1" dirty="0">
                <a:ea typeface="宋体" pitchFamily="2" charset="-122"/>
              </a:rPr>
              <a:t>展开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想象和联想</a:t>
            </a:r>
            <a:r>
              <a:rPr lang="zh-CN" altLang="en-US" sz="2000" b="1" dirty="0">
                <a:ea typeface="宋体" pitchFamily="2" charset="-122"/>
              </a:rPr>
              <a:t>，挖掘徽标的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象征</a:t>
            </a:r>
            <a:r>
              <a:rPr lang="zh-CN" altLang="en-US" sz="2000" b="1" dirty="0">
                <a:ea typeface="宋体" pitchFamily="2" charset="-122"/>
              </a:rPr>
              <a:t>意义。</a:t>
            </a:r>
          </a:p>
        </p:txBody>
      </p:sp>
      <p:sp>
        <p:nvSpPr>
          <p:cNvPr id="10" name="矩形 9"/>
          <p:cNvSpPr/>
          <p:nvPr/>
        </p:nvSpPr>
        <p:spPr>
          <a:xfrm>
            <a:off x="440940" y="4653136"/>
            <a:ext cx="52533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ea typeface="宋体" pitchFamily="2" charset="-122"/>
              </a:rPr>
              <a:t>②由分到总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由局部到整体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的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顺序</a:t>
            </a:r>
            <a:r>
              <a:rPr lang="zh-CN" altLang="en-US" sz="2000" b="1" dirty="0">
                <a:ea typeface="宋体" pitchFamily="2" charset="-122"/>
              </a:rPr>
              <a:t>组织答案。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32105" y="5301208"/>
            <a:ext cx="37978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ea typeface="宋体" pitchFamily="2" charset="-122"/>
              </a:rPr>
              <a:t>③认真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审题</a:t>
            </a:r>
            <a:r>
              <a:rPr lang="zh-CN" altLang="en-US" sz="2000" b="1" dirty="0">
                <a:ea typeface="宋体" pitchFamily="2" charset="-122"/>
              </a:rPr>
              <a:t>，注意题干的信息。</a:t>
            </a:r>
          </a:p>
        </p:txBody>
      </p:sp>
    </p:spTree>
    <p:extLst>
      <p:ext uri="{BB962C8B-B14F-4D97-AF65-F5344CB8AC3E}">
        <p14:creationId xmlns:p14="http://schemas.microsoft.com/office/powerpoint/2010/main" val="23724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528" y="908720"/>
            <a:ext cx="8496300" cy="864096"/>
          </a:xfrm>
        </p:spPr>
        <p:txBody>
          <a:bodyPr>
            <a:normAutofit lnSpcReduction="10000"/>
          </a:bodyPr>
          <a:lstStyle/>
          <a:p>
            <a:pPr marL="0" indent="0" eaLnBrk="1">
              <a:buNone/>
            </a:pPr>
            <a:r>
              <a:rPr lang="en-US" altLang="zh-CN" sz="2400" b="1" dirty="0" smtClean="0">
                <a:ea typeface="宋体" pitchFamily="2" charset="-122"/>
              </a:rPr>
              <a:t>(1</a:t>
            </a:r>
            <a:r>
              <a:rPr lang="en-US" altLang="zh-CN" sz="2400" b="1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 smtClean="0">
                <a:ea typeface="宋体" pitchFamily="2" charset="-122"/>
              </a:rPr>
              <a:t>整体把握会徽的外形特点，注意</a:t>
            </a:r>
            <a:r>
              <a:rPr lang="zh-CN" alt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中英文</a:t>
            </a:r>
            <a:r>
              <a:rPr lang="zh-CN" altLang="en-US" sz="2400" b="1" dirty="0" smtClean="0">
                <a:ea typeface="宋体" pitchFamily="2" charset="-122"/>
              </a:rPr>
              <a:t>大小写和变体，</a:t>
            </a:r>
            <a:endParaRPr lang="en-US" altLang="zh-CN" sz="2400" b="1" dirty="0" smtClean="0">
              <a:ea typeface="宋体" pitchFamily="2" charset="-122"/>
            </a:endParaRPr>
          </a:p>
          <a:p>
            <a:pPr marL="0" indent="0" eaLnBrk="1">
              <a:buNone/>
            </a:pPr>
            <a:r>
              <a:rPr lang="en-US" altLang="zh-CN" sz="2400" b="1" dirty="0">
                <a:ea typeface="宋体" pitchFamily="2" charset="-122"/>
              </a:rPr>
              <a:t> </a:t>
            </a:r>
            <a:r>
              <a:rPr lang="en-US" altLang="zh-CN" sz="2400" b="1" dirty="0" smtClean="0">
                <a:ea typeface="宋体" pitchFamily="2" charset="-122"/>
              </a:rPr>
              <a:t>     </a:t>
            </a:r>
            <a:r>
              <a:rPr lang="zh-CN" altLang="en-US" sz="2400" b="1" dirty="0" smtClean="0">
                <a:ea typeface="宋体" pitchFamily="2" charset="-122"/>
              </a:rPr>
              <a:t>以及涉及的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时间、事物</a:t>
            </a:r>
            <a:r>
              <a:rPr lang="zh-CN" altLang="en-US" sz="2400" b="1" dirty="0" smtClean="0">
                <a:ea typeface="宋体" pitchFamily="2" charset="-122"/>
              </a:rPr>
              <a:t>等。</a:t>
            </a:r>
          </a:p>
        </p:txBody>
      </p:sp>
      <p:sp>
        <p:nvSpPr>
          <p:cNvPr id="2" name="矩形 1"/>
          <p:cNvSpPr/>
          <p:nvPr/>
        </p:nvSpPr>
        <p:spPr>
          <a:xfrm>
            <a:off x="683568" y="188640"/>
            <a:ext cx="3206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2.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徽标类题目解题策略</a:t>
            </a:r>
            <a:endParaRPr lang="zh-CN" alt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4581128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(4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注意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由表及里</a:t>
            </a:r>
            <a:r>
              <a:rPr lang="zh-CN" altLang="en-US" sz="2400" b="1" dirty="0">
                <a:ea typeface="宋体" pitchFamily="2" charset="-122"/>
              </a:rPr>
              <a:t>，分析其内涵和寓意，对图标的创意说</a:t>
            </a:r>
            <a:r>
              <a:rPr lang="zh-CN" altLang="en-US" sz="2400" b="1" dirty="0" smtClean="0">
                <a:ea typeface="宋体" pitchFamily="2" charset="-122"/>
              </a:rPr>
              <a:t>要</a:t>
            </a:r>
            <a:endParaRPr lang="en-US" altLang="zh-CN" sz="2400" b="1" dirty="0" smtClean="0">
              <a:ea typeface="宋体" pitchFamily="2" charset="-122"/>
            </a:endParaRPr>
          </a:p>
          <a:p>
            <a:r>
              <a:rPr lang="en-US" altLang="zh-CN" sz="2400" b="1" dirty="0">
                <a:ea typeface="宋体" pitchFamily="2" charset="-122"/>
              </a:rPr>
              <a:t> </a:t>
            </a:r>
            <a:r>
              <a:rPr lang="en-US" altLang="zh-CN" sz="2400" b="1" dirty="0" smtClean="0">
                <a:ea typeface="宋体" pitchFamily="2" charset="-122"/>
              </a:rPr>
              <a:t>    </a:t>
            </a:r>
            <a:r>
              <a:rPr lang="zh-CN" altLang="en-US" sz="2400" b="1" dirty="0" smtClean="0">
                <a:ea typeface="宋体" pitchFamily="2" charset="-122"/>
              </a:rPr>
              <a:t>联系</a:t>
            </a:r>
            <a:r>
              <a:rPr lang="zh-CN" altLang="en-US" sz="2400" b="1" dirty="0">
                <a:ea typeface="宋体" pitchFamily="2" charset="-122"/>
              </a:rPr>
              <a:t>具体对象作出合理解释。</a:t>
            </a:r>
          </a:p>
        </p:txBody>
      </p:sp>
      <p:sp>
        <p:nvSpPr>
          <p:cNvPr id="4" name="矩形 3"/>
          <p:cNvSpPr/>
          <p:nvPr/>
        </p:nvSpPr>
        <p:spPr>
          <a:xfrm>
            <a:off x="423356" y="3212976"/>
            <a:ext cx="8397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(3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力求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避免遗漏</a:t>
            </a:r>
            <a:r>
              <a:rPr lang="zh-CN" altLang="en-US" sz="2400" b="1" dirty="0">
                <a:ea typeface="宋体" pitchFamily="2" charset="-122"/>
              </a:rPr>
              <a:t>说明内容，要认真观察图的组成部分</a:t>
            </a:r>
            <a:r>
              <a:rPr lang="zh-CN" altLang="en-US" sz="2400" b="1" dirty="0" smtClean="0">
                <a:ea typeface="宋体" pitchFamily="2" charset="-122"/>
              </a:rPr>
              <a:t>，</a:t>
            </a:r>
            <a:endParaRPr lang="en-US" altLang="zh-CN" sz="2400" b="1" dirty="0" smtClean="0">
              <a:ea typeface="宋体" pitchFamily="2" charset="-122"/>
            </a:endParaRPr>
          </a:p>
          <a:p>
            <a:r>
              <a:rPr lang="en-US" altLang="zh-CN" sz="2400" b="1" dirty="0">
                <a:ea typeface="宋体" pitchFamily="2" charset="-122"/>
              </a:rPr>
              <a:t> </a:t>
            </a:r>
            <a:r>
              <a:rPr lang="en-US" altLang="zh-CN" sz="2400" b="1" dirty="0" smtClean="0">
                <a:ea typeface="宋体" pitchFamily="2" charset="-122"/>
              </a:rPr>
              <a:t>     </a:t>
            </a:r>
            <a:r>
              <a:rPr lang="zh-CN" altLang="en-US" sz="2400" b="1" dirty="0" smtClean="0">
                <a:ea typeface="宋体" pitchFamily="2" charset="-122"/>
              </a:rPr>
              <a:t>并</a:t>
            </a:r>
            <a:r>
              <a:rPr lang="zh-CN" altLang="en-US" sz="2400" b="1" dirty="0">
                <a:ea typeface="宋体" pitchFamily="2" charset="-122"/>
              </a:rPr>
              <a:t>落实好。</a:t>
            </a:r>
          </a:p>
        </p:txBody>
      </p:sp>
      <p:sp>
        <p:nvSpPr>
          <p:cNvPr id="5" name="矩形 4"/>
          <p:cNvSpPr/>
          <p:nvPr/>
        </p:nvSpPr>
        <p:spPr>
          <a:xfrm>
            <a:off x="395536" y="1988840"/>
            <a:ext cx="885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(2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说明画面要按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顺序</a:t>
            </a:r>
            <a:r>
              <a:rPr lang="zh-CN" altLang="en-US" sz="2400" b="1" dirty="0">
                <a:ea typeface="宋体" pitchFamily="2" charset="-122"/>
              </a:rPr>
              <a:t>。如上下、左右、主次等。采用规范</a:t>
            </a:r>
            <a:r>
              <a:rPr lang="zh-CN" altLang="en-US" sz="2400" b="1" dirty="0" smtClean="0">
                <a:ea typeface="宋体" pitchFamily="2" charset="-122"/>
              </a:rPr>
              <a:t>的说</a:t>
            </a:r>
            <a:endParaRPr lang="en-US" altLang="zh-CN" sz="2400" b="1" dirty="0" smtClean="0">
              <a:ea typeface="宋体" pitchFamily="2" charset="-122"/>
            </a:endParaRPr>
          </a:p>
          <a:p>
            <a:r>
              <a:rPr lang="en-US" altLang="zh-CN" sz="2400" b="1" dirty="0">
                <a:ea typeface="宋体" pitchFamily="2" charset="-122"/>
              </a:rPr>
              <a:t> </a:t>
            </a:r>
            <a:r>
              <a:rPr lang="en-US" altLang="zh-CN" sz="2400" b="1" dirty="0" smtClean="0">
                <a:ea typeface="宋体" pitchFamily="2" charset="-122"/>
              </a:rPr>
              <a:t>    </a:t>
            </a:r>
            <a:r>
              <a:rPr lang="zh-CN" altLang="en-US" sz="2400" b="1" dirty="0" smtClean="0">
                <a:ea typeface="宋体" pitchFamily="2" charset="-122"/>
              </a:rPr>
              <a:t>明</a:t>
            </a:r>
            <a:r>
              <a:rPr lang="zh-CN" altLang="en-US" sz="2400" b="1" dirty="0">
                <a:ea typeface="宋体" pitchFamily="2" charset="-122"/>
              </a:rPr>
              <a:t>语言</a:t>
            </a:r>
            <a:r>
              <a:rPr lang="zh-CN" altLang="en-US" sz="2400" b="1" dirty="0" smtClean="0">
                <a:ea typeface="宋体" pitchFamily="2" charset="-122"/>
              </a:rPr>
              <a:t>：</a:t>
            </a:r>
            <a:r>
              <a:rPr lang="en-US" altLang="zh-CN" sz="2400" b="1" dirty="0" smtClean="0">
                <a:ea typeface="宋体" pitchFamily="2" charset="-122"/>
              </a:rPr>
              <a:t>      </a:t>
            </a:r>
            <a:r>
              <a:rPr lang="zh-CN" altLang="en-US" sz="2400" b="1" dirty="0" smtClean="0">
                <a:ea typeface="宋体" pitchFamily="2" charset="-122"/>
              </a:rPr>
              <a:t>准确</a:t>
            </a:r>
            <a:r>
              <a:rPr lang="zh-CN" altLang="en-US" sz="2400" b="1" dirty="0">
                <a:ea typeface="宋体" pitchFamily="2" charset="-122"/>
              </a:rPr>
              <a:t>、简明、平实、清晰。</a:t>
            </a:r>
          </a:p>
        </p:txBody>
      </p:sp>
    </p:spTree>
    <p:extLst>
      <p:ext uri="{BB962C8B-B14F-4D97-AF65-F5344CB8AC3E}">
        <p14:creationId xmlns:p14="http://schemas.microsoft.com/office/powerpoint/2010/main" val="267755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build="p"/>
      <p:bldP spid="2" grpId="0"/>
      <p:bldP spid="3" grpId="0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 descr="名师点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30" y="176064"/>
            <a:ext cx="1814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24700" y="589330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a typeface="隶书" pitchFamily="49" charset="-122"/>
              </a:rPr>
              <a:t>徽标类解题技法</a:t>
            </a:r>
            <a:endParaRPr lang="zh-CN" altLang="en-US" sz="24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0366" y="5447065"/>
            <a:ext cx="5341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3.</a:t>
            </a:r>
            <a:r>
              <a:rPr lang="zh-CN" altLang="en-US" sz="2400" b="1" dirty="0">
                <a:ea typeface="宋体" pitchFamily="2" charset="-122"/>
              </a:rPr>
              <a:t>答题注意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顺序</a:t>
            </a:r>
            <a:r>
              <a:rPr lang="zh-CN" altLang="en-US" sz="2400" b="1" dirty="0">
                <a:ea typeface="宋体" pitchFamily="2" charset="-122"/>
              </a:rPr>
              <a:t>：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总分、上下、左右</a:t>
            </a:r>
            <a:r>
              <a:rPr lang="zh-CN" altLang="en-US" sz="2400" b="1" dirty="0">
                <a:ea typeface="宋体" pitchFamily="2" charset="-122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986158" y="4727874"/>
            <a:ext cx="4110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2.</a:t>
            </a:r>
            <a:r>
              <a:rPr lang="zh-CN" altLang="en-US" sz="2400" b="1" dirty="0">
                <a:ea typeface="宋体" pitchFamily="2" charset="-122"/>
              </a:rPr>
              <a:t>揭示标志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意义</a:t>
            </a:r>
            <a:r>
              <a:rPr lang="zh-CN" altLang="en-US" sz="2400" b="1" dirty="0">
                <a:ea typeface="宋体" pitchFamily="2" charset="-122"/>
              </a:rPr>
              <a:t>：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象征意义</a:t>
            </a:r>
            <a:r>
              <a:rPr lang="zh-CN" altLang="en-US" sz="2400" b="1" dirty="0">
                <a:ea typeface="宋体" pitchFamily="2" charset="-122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960008" y="4055984"/>
            <a:ext cx="4110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1.</a:t>
            </a:r>
            <a:r>
              <a:rPr lang="zh-CN" altLang="en-US" sz="2400" b="1" dirty="0">
                <a:ea typeface="宋体" pitchFamily="2" charset="-122"/>
              </a:rPr>
              <a:t>描述标志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内容</a:t>
            </a:r>
            <a:r>
              <a:rPr lang="zh-CN" altLang="en-US" sz="2400" b="1" dirty="0">
                <a:ea typeface="宋体" pitchFamily="2" charset="-122"/>
              </a:rPr>
              <a:t>：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图形组合</a:t>
            </a:r>
            <a:r>
              <a:rPr lang="zh-CN" altLang="en-US" sz="2400" b="1" dirty="0">
                <a:ea typeface="宋体" pitchFamily="2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493375" y="342900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ea typeface="黑体" pitchFamily="49" charset="-122"/>
              </a:rPr>
              <a:t>徽标类解题三方法</a:t>
            </a:r>
            <a:endParaRPr lang="zh-CN" altLang="en-US" sz="2400" b="1" dirty="0"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4908" y="2734188"/>
            <a:ext cx="4812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3.</a:t>
            </a:r>
            <a:r>
              <a:rPr lang="zh-CN" altLang="en-US" sz="2400" b="1" dirty="0">
                <a:ea typeface="宋体" pitchFamily="2" charset="-122"/>
              </a:rPr>
              <a:t>善表达</a:t>
            </a: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——</a:t>
            </a:r>
            <a:r>
              <a:rPr lang="zh-CN" altLang="en-US" sz="2400" b="1" dirty="0">
                <a:ea typeface="宋体" pitchFamily="2" charset="-122"/>
              </a:rPr>
              <a:t>分析寓意，文字表达。</a:t>
            </a:r>
            <a:endParaRPr lang="zh-CN" altLang="en-US" sz="2400" b="1" dirty="0"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4908" y="2128237"/>
            <a:ext cx="4786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2.</a:t>
            </a:r>
            <a:r>
              <a:rPr lang="zh-CN" altLang="en-US" sz="2400" b="1" dirty="0">
                <a:ea typeface="宋体" pitchFamily="2" charset="-122"/>
              </a:rPr>
              <a:t>巧想象</a:t>
            </a: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——</a:t>
            </a:r>
            <a:r>
              <a:rPr lang="zh-CN" altLang="en-US" sz="2400" b="1" dirty="0">
                <a:ea typeface="宋体" pitchFamily="2" charset="-122"/>
              </a:rPr>
              <a:t>由此及彼，展开联想。</a:t>
            </a:r>
          </a:p>
        </p:txBody>
      </p:sp>
      <p:sp>
        <p:nvSpPr>
          <p:cNvPr id="9" name="矩形 8"/>
          <p:cNvSpPr/>
          <p:nvPr/>
        </p:nvSpPr>
        <p:spPr>
          <a:xfrm>
            <a:off x="884908" y="1512660"/>
            <a:ext cx="4786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1.</a:t>
            </a:r>
            <a:r>
              <a:rPr lang="zh-CN" altLang="en-US" sz="2400" b="1" dirty="0">
                <a:ea typeface="宋体" pitchFamily="2" charset="-122"/>
              </a:rPr>
              <a:t>细观察</a:t>
            </a: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——</a:t>
            </a:r>
            <a:r>
              <a:rPr lang="zh-CN" altLang="en-US" sz="2400" b="1" dirty="0">
                <a:ea typeface="宋体" pitchFamily="2" charset="-122"/>
              </a:rPr>
              <a:t>观察表象，抓住特点。</a:t>
            </a:r>
          </a:p>
        </p:txBody>
      </p:sp>
      <p:sp>
        <p:nvSpPr>
          <p:cNvPr id="10" name="矩形 9"/>
          <p:cNvSpPr/>
          <p:nvPr/>
        </p:nvSpPr>
        <p:spPr>
          <a:xfrm>
            <a:off x="416874" y="105099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 smtClean="0">
                <a:ea typeface="黑体" pitchFamily="49" charset="-122"/>
              </a:rPr>
              <a:t>徽标</a:t>
            </a:r>
            <a:r>
              <a:rPr lang="zh-CN" altLang="en-US" sz="2400" b="1" dirty="0">
                <a:ea typeface="黑体" pitchFamily="49" charset="-122"/>
              </a:rPr>
              <a:t>类解题三步骤</a:t>
            </a:r>
            <a:endParaRPr lang="zh-CN" altLang="en-US" sz="2400" b="1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72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 descr="F:\大样\PS文件2016语文\16HTD7-2e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2687"/>
            <a:ext cx="24765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67544" y="188640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ea typeface="隶书" pitchFamily="49" charset="-122"/>
              </a:rPr>
              <a:t>考点</a:t>
            </a:r>
            <a:r>
              <a:rPr lang="en-US" altLang="zh-CN" dirty="0">
                <a:ea typeface="隶书" pitchFamily="49" charset="-122"/>
              </a:rPr>
              <a:t>2 </a:t>
            </a:r>
            <a:r>
              <a:rPr lang="zh-CN" altLang="en-US" dirty="0">
                <a:ea typeface="隶书" pitchFamily="49" charset="-122"/>
              </a:rPr>
              <a:t>徽标类</a:t>
            </a:r>
            <a:endParaRPr lang="zh-CN" altLang="en-US" dirty="0"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692696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【</a:t>
            </a:r>
            <a:r>
              <a:rPr lang="zh-CN" altLang="en-US" sz="2000" b="1" dirty="0">
                <a:ea typeface="黑体" pitchFamily="49" charset="-122"/>
              </a:rPr>
              <a:t>例</a:t>
            </a:r>
            <a:r>
              <a:rPr lang="en-US" altLang="zh-CN" sz="2000" b="1" dirty="0">
                <a:ea typeface="黑体" pitchFamily="49" charset="-122"/>
              </a:rPr>
              <a:t>5】</a:t>
            </a:r>
            <a:r>
              <a:rPr lang="en-US" altLang="zh-CN" sz="2000" b="1" dirty="0">
                <a:ea typeface="宋体" pitchFamily="2" charset="-122"/>
              </a:rPr>
              <a:t>(2013</a:t>
            </a:r>
            <a:r>
              <a:rPr lang="zh-CN" altLang="en-US" sz="2000" b="1" dirty="0">
                <a:ea typeface="宋体" pitchFamily="2" charset="-122"/>
              </a:rPr>
              <a:t>新课标全国卷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Ⅱ</a:t>
            </a:r>
            <a:r>
              <a:rPr lang="en-US" altLang="zh-CN" sz="2000" b="1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下</a:t>
            </a:r>
            <a:r>
              <a:rPr lang="zh-CN" altLang="en-US" sz="2000" b="1" dirty="0" smtClean="0">
                <a:ea typeface="宋体" pitchFamily="2" charset="-122"/>
              </a:rPr>
              <a:t>边</a:t>
            </a:r>
            <a:r>
              <a:rPr lang="zh-CN" altLang="en-US" sz="2000" b="1" dirty="0">
                <a:ea typeface="宋体" pitchFamily="2" charset="-122"/>
              </a:rPr>
              <a:t>是我国的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国家节水标志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，请写出该标志的构图要素及其寓意，要求语意简明，句子通顺，不超过</a:t>
            </a:r>
            <a:r>
              <a:rPr lang="en-US" altLang="zh-CN" sz="2000" b="1" dirty="0">
                <a:ea typeface="宋体" pitchFamily="2" charset="-122"/>
              </a:rPr>
              <a:t>70</a:t>
            </a:r>
            <a:r>
              <a:rPr lang="zh-CN" altLang="en-US" sz="2000" b="1" dirty="0">
                <a:ea typeface="宋体" pitchFamily="2" charset="-122"/>
              </a:rPr>
              <a:t>个字。</a:t>
            </a:r>
            <a:r>
              <a:rPr lang="en-US" altLang="zh-CN" sz="2000" b="1" dirty="0">
                <a:ea typeface="宋体" pitchFamily="2" charset="-122"/>
              </a:rPr>
              <a:t>(5</a:t>
            </a:r>
            <a:r>
              <a:rPr lang="zh-CN" altLang="en-US" sz="2000" b="1" dirty="0">
                <a:ea typeface="宋体" pitchFamily="2" charset="-122"/>
              </a:rPr>
              <a:t>分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47864" y="1697410"/>
            <a:ext cx="55446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本题考查语言运用鲜明、生动的能力。要做到语言鲜明生动，就要抓住描写对象的特点，用有文采的语言准确描写出来</a:t>
            </a:r>
            <a:r>
              <a:rPr lang="zh-CN" altLang="en-US" sz="2000" b="1" dirty="0" smtClean="0"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154" y="5229200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en-US" altLang="zh-CN" sz="2400" b="1" dirty="0">
                <a:ea typeface="仿宋_GB2312" charset="-122"/>
              </a:rPr>
              <a:t> </a:t>
            </a:r>
            <a:r>
              <a:rPr lang="zh-CN" altLang="en-US" sz="2400" b="1" dirty="0">
                <a:ea typeface="仿宋_GB2312" charset="-122"/>
              </a:rPr>
              <a:t>图标由水滴、手掌和圆形组成。圆形代表地球，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象征</a:t>
            </a:r>
            <a:r>
              <a:rPr lang="zh-CN" altLang="en-US" sz="2400" b="1" dirty="0">
                <a:ea typeface="仿宋_GB2312" charset="-122"/>
              </a:rPr>
              <a:t>节水能保护地球生态；手掌托着水滴，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象征</a:t>
            </a:r>
            <a:r>
              <a:rPr lang="zh-CN" altLang="en-US" sz="2400" b="1" dirty="0">
                <a:ea typeface="仿宋_GB2312" charset="-122"/>
              </a:rPr>
              <a:t>人人动手节约每一滴水；手掌又像一条河流，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象征</a:t>
            </a:r>
            <a:r>
              <a:rPr lang="zh-CN" altLang="en-US" sz="2400" b="1" dirty="0">
                <a:ea typeface="仿宋_GB2312" charset="-122"/>
              </a:rPr>
              <a:t>滴水成河。</a:t>
            </a:r>
          </a:p>
        </p:txBody>
      </p:sp>
      <p:sp>
        <p:nvSpPr>
          <p:cNvPr id="7" name="矩形 6"/>
          <p:cNvSpPr/>
          <p:nvPr/>
        </p:nvSpPr>
        <p:spPr>
          <a:xfrm>
            <a:off x="3088060" y="4013637"/>
            <a:ext cx="5621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楷体_GB2312" pitchFamily="49" charset="-122"/>
              </a:rPr>
              <a:t>本题应把握住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向下滴的水滴</a:t>
            </a:r>
            <a:r>
              <a:rPr lang="zh-CN" altLang="en-US" sz="2000" b="1" dirty="0">
                <a:ea typeface="楷体_GB2312" pitchFamily="49" charset="-122"/>
              </a:rPr>
              <a:t>、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向上托起的手</a:t>
            </a:r>
            <a:r>
              <a:rPr lang="zh-CN" altLang="en-US" sz="2000" b="1" dirty="0">
                <a:ea typeface="楷体_GB2312" pitchFamily="49" charset="-122"/>
              </a:rPr>
              <a:t>和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圆形</a:t>
            </a:r>
            <a:r>
              <a:rPr lang="zh-CN" altLang="en-US" sz="2000" b="1" dirty="0">
                <a:ea typeface="楷体_GB2312" pitchFamily="49" charset="-122"/>
              </a:rPr>
              <a:t>，还有它是</a:t>
            </a: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国家节水标志</a:t>
            </a: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”。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3347864" y="2852936"/>
            <a:ext cx="56886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楷体_GB2312" pitchFamily="49" charset="-122"/>
              </a:rPr>
              <a:t>要从阅读图画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标题</a:t>
            </a:r>
            <a:r>
              <a:rPr lang="zh-CN" altLang="en-US" sz="2000" b="1" dirty="0">
                <a:ea typeface="楷体_GB2312" pitchFamily="49" charset="-122"/>
              </a:rPr>
              <a:t>、解读图画的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画面</a:t>
            </a:r>
            <a:r>
              <a:rPr lang="zh-CN" altLang="en-US" sz="2000" b="1" dirty="0">
                <a:ea typeface="楷体_GB2312" pitchFamily="49" charset="-122"/>
              </a:rPr>
              <a:t>、品味图画的语言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文字</a:t>
            </a:r>
            <a:r>
              <a:rPr lang="zh-CN" altLang="en-US" sz="2000" b="1" dirty="0">
                <a:ea typeface="楷体_GB2312" pitchFamily="49" charset="-122"/>
              </a:rPr>
              <a:t>、揣摩图画的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目的</a:t>
            </a:r>
            <a:r>
              <a:rPr lang="zh-CN" altLang="en-US" sz="2000" b="1" dirty="0">
                <a:ea typeface="楷体_GB2312" pitchFamily="49" charset="-122"/>
              </a:rPr>
              <a:t>、联系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生活实际</a:t>
            </a:r>
            <a:r>
              <a:rPr lang="zh-CN" altLang="en-US" sz="2000" b="1" dirty="0">
                <a:ea typeface="楷体_GB2312" pitchFamily="49" charset="-122"/>
              </a:rPr>
              <a:t>等角度进行解析。。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pic>
        <p:nvPicPr>
          <p:cNvPr id="1026" name="Picture 2" descr="E:\USER\Desktop\d53f8794a4c27d1ed265dc6a1bd5ad6edcc438d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23" y="1476516"/>
            <a:ext cx="25527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1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 descr="F:\大样\PS文件2016语文\16HTD7-2f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26" y="1554787"/>
            <a:ext cx="2303462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67544" y="260648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黑体" pitchFamily="49" charset="-122"/>
              </a:rPr>
              <a:t>【</a:t>
            </a:r>
            <a:r>
              <a:rPr lang="zh-CN" altLang="en-US" sz="2400" b="1" dirty="0">
                <a:ea typeface="黑体" pitchFamily="49" charset="-122"/>
              </a:rPr>
              <a:t>例</a:t>
            </a:r>
            <a:r>
              <a:rPr lang="en-US" altLang="zh-CN" sz="2400" b="1" dirty="0">
                <a:ea typeface="黑体" pitchFamily="49" charset="-122"/>
              </a:rPr>
              <a:t>6】</a:t>
            </a:r>
            <a:r>
              <a:rPr lang="en-US" altLang="zh-CN" sz="2400" b="1" dirty="0">
                <a:ea typeface="宋体" pitchFamily="2" charset="-122"/>
              </a:rPr>
              <a:t>(2015</a:t>
            </a:r>
            <a:r>
              <a:rPr lang="zh-CN" altLang="en-US" sz="2400" b="1" dirty="0">
                <a:ea typeface="宋体" pitchFamily="2" charset="-122"/>
              </a:rPr>
              <a:t>河南十校联考</a:t>
            </a:r>
            <a:r>
              <a:rPr lang="en-US" altLang="zh-CN" sz="2400" b="1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下</a:t>
            </a:r>
            <a:r>
              <a:rPr lang="zh-CN" altLang="en-US" sz="2400" b="1" dirty="0" smtClean="0">
                <a:ea typeface="宋体" pitchFamily="2" charset="-122"/>
              </a:rPr>
              <a:t>边</a:t>
            </a:r>
            <a:r>
              <a:rPr lang="zh-CN" altLang="en-US" sz="2400" b="1" dirty="0">
                <a:ea typeface="宋体" pitchFamily="2" charset="-122"/>
              </a:rPr>
              <a:t>是我国的绿色食品标志，请写出该标志的构图要素及其寓意，要求语意简明，句子通顺，不超过</a:t>
            </a:r>
            <a:r>
              <a:rPr lang="en-US" altLang="zh-CN" sz="2400" b="1" dirty="0">
                <a:ea typeface="宋体" pitchFamily="2" charset="-122"/>
              </a:rPr>
              <a:t>70</a:t>
            </a:r>
            <a:r>
              <a:rPr lang="zh-CN" altLang="en-US" sz="2400" b="1" dirty="0">
                <a:ea typeface="宋体" pitchFamily="2" charset="-122"/>
              </a:rPr>
              <a:t>个字</a:t>
            </a:r>
            <a:r>
              <a:rPr lang="en-US" altLang="zh-CN" sz="2400" b="1" dirty="0">
                <a:ea typeface="宋体" pitchFamily="2" charset="-122"/>
              </a:rPr>
              <a:t>(</a:t>
            </a:r>
            <a:r>
              <a:rPr lang="zh-CN" altLang="en-US" sz="2400" b="1" dirty="0">
                <a:ea typeface="宋体" pitchFamily="2" charset="-122"/>
              </a:rPr>
              <a:t>含标点符号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3563888" y="1700808"/>
            <a:ext cx="52565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图标分析类题目要从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图案、文字、字母、寓意</a:t>
            </a:r>
            <a:r>
              <a:rPr lang="zh-CN" altLang="en-US" sz="2000" b="1" dirty="0">
                <a:ea typeface="楷体_GB2312" pitchFamily="49" charset="-122"/>
              </a:rPr>
              <a:t>几方面分析，从图案看，它由三部分构成，即上方的太阳、下方的叶片和中心的蓓蕾，象征自然生态；图形为正圆形，意为保护。整个图形描绘了一副明媚阳光照耀下的和谐生机景象，告诉人们绿色食品是出自纯净、良好生态环境的安全、无污染食品，它能给人们带来蓬勃的生命力。</a:t>
            </a:r>
          </a:p>
        </p:txBody>
      </p:sp>
      <p:sp>
        <p:nvSpPr>
          <p:cNvPr id="5" name="矩形 4"/>
          <p:cNvSpPr/>
          <p:nvPr/>
        </p:nvSpPr>
        <p:spPr>
          <a:xfrm>
            <a:off x="323528" y="4581128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400" b="1" dirty="0">
                <a:ea typeface="仿宋_GB2312" charset="-122"/>
              </a:rPr>
              <a:t>图形由三部分构成，即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上方的太阳、下方的叶片和蓓蕾</a:t>
            </a:r>
            <a:r>
              <a:rPr lang="zh-CN" altLang="en-US" sz="2400" b="1" dirty="0">
                <a:ea typeface="仿宋_GB2312" charset="-122"/>
              </a:rPr>
              <a:t>。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描绘了</a:t>
            </a:r>
            <a:r>
              <a:rPr lang="zh-CN" altLang="en-US" sz="2400" b="1" dirty="0">
                <a:ea typeface="仿宋_GB2312" charset="-122"/>
              </a:rPr>
              <a:t>一幅明媚阳光照耀下的和谐生机，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表示</a:t>
            </a:r>
            <a:r>
              <a:rPr lang="zh-CN" altLang="en-US" sz="2400" b="1" dirty="0">
                <a:ea typeface="仿宋_GB2312" charset="-122"/>
              </a:rPr>
              <a:t>绿色食品是出自优良生态环境的安全无污染食品</a:t>
            </a:r>
            <a:r>
              <a:rPr lang="zh-CN" altLang="en-US" sz="2400" b="1" dirty="0" smtClean="0">
                <a:ea typeface="仿宋_GB2312" charset="-122"/>
              </a:rPr>
              <a:t>。</a:t>
            </a:r>
            <a:endParaRPr lang="en-US" altLang="zh-CN" sz="2400" b="1" dirty="0">
              <a:latin typeface="Symbol" pitchFamily="18" charset="2"/>
              <a:ea typeface="仿宋_GB231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528" y="5877272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仿宋_GB2312" charset="-122"/>
              </a:rPr>
              <a:t>(</a:t>
            </a:r>
            <a:r>
              <a:rPr lang="zh-CN" altLang="en-US" sz="2400" b="1" dirty="0">
                <a:ea typeface="仿宋_GB2312" charset="-122"/>
              </a:rPr>
              <a:t>答提醒人们必须保护环境，改善人与环境的关系，不断创造自然界的和谐状态和蓬勃的生命等亦可</a:t>
            </a:r>
            <a:r>
              <a:rPr lang="en-US" altLang="zh-CN" sz="2400" b="1" dirty="0">
                <a:latin typeface="Symbol" pitchFamily="18" charset="2"/>
                <a:ea typeface="仿宋_GB2312" charset="-122"/>
              </a:rPr>
              <a:t>)</a:t>
            </a:r>
          </a:p>
        </p:txBody>
      </p:sp>
      <p:pic>
        <p:nvPicPr>
          <p:cNvPr id="5122" name="Picture 2" descr="E:\USER\Desktop\8d5494eef01f3a293f5464c09925bc315c607c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0330"/>
            <a:ext cx="15430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6" descr="F:\大样\PS文件2016语文\16HTD7-2g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244792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95536" y="188640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【</a:t>
            </a:r>
            <a:r>
              <a:rPr lang="zh-CN" altLang="en-US" sz="2000" b="1" dirty="0">
                <a:ea typeface="黑体" pitchFamily="49" charset="-122"/>
              </a:rPr>
              <a:t>例</a:t>
            </a:r>
            <a:r>
              <a:rPr lang="en-US" altLang="zh-CN" sz="2000" b="1" dirty="0">
                <a:ea typeface="黑体" pitchFamily="49" charset="-122"/>
              </a:rPr>
              <a:t>7】</a:t>
            </a:r>
            <a:r>
              <a:rPr lang="en-US" altLang="zh-CN" sz="2000" b="1" dirty="0">
                <a:ea typeface="宋体" pitchFamily="2" charset="-122"/>
              </a:rPr>
              <a:t> </a:t>
            </a:r>
            <a:r>
              <a:rPr lang="zh-CN" altLang="en-US" sz="2000" b="1" dirty="0">
                <a:ea typeface="宋体" pitchFamily="2" charset="-122"/>
              </a:rPr>
              <a:t>徽标设计贵在富有创意，用简单的图形寄寓深刻的含意</a:t>
            </a:r>
            <a:r>
              <a:rPr lang="zh-CN" altLang="en-US" sz="2000" b="1" dirty="0" smtClean="0">
                <a:ea typeface="宋体" pitchFamily="2" charset="-122"/>
              </a:rPr>
              <a:t>。下图</a:t>
            </a:r>
            <a:r>
              <a:rPr lang="zh-CN" altLang="en-US" sz="2000" b="1" dirty="0">
                <a:ea typeface="宋体" pitchFamily="2" charset="-122"/>
              </a:rPr>
              <a:t>是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中华老字号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的徽标，请从构图角度简要说明其寓意。</a:t>
            </a:r>
            <a:r>
              <a:rPr lang="en-US" altLang="zh-CN" sz="2000" b="1" dirty="0">
                <a:ea typeface="宋体" pitchFamily="2" charset="-122"/>
              </a:rPr>
              <a:t>(60</a:t>
            </a:r>
            <a:r>
              <a:rPr lang="zh-CN" altLang="en-US" sz="2000" b="1" dirty="0">
                <a:ea typeface="宋体" pitchFamily="2" charset="-122"/>
              </a:rPr>
              <a:t>字以内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7864" y="1052736"/>
            <a:ext cx="544706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本题考查考生徽标类图文转换的能力。本题的徽标造型简单，从整体上来看，是一个印章的造型，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印章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中刻的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字</a:t>
            </a:r>
            <a:r>
              <a:rPr lang="zh-CN" altLang="en-US" sz="2000" b="1" dirty="0">
                <a:ea typeface="楷体_GB2312" pitchFamily="49" charset="-122"/>
              </a:rPr>
              <a:t>是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小篆字体</a:t>
            </a:r>
            <a:r>
              <a:rPr lang="zh-CN" altLang="en-US" sz="2000" b="1" dirty="0">
                <a:ea typeface="楷体_GB2312" pitchFamily="49" charset="-122"/>
              </a:rPr>
              <a:t>，是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字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ea typeface="楷体_GB2312" pitchFamily="49" charset="-122"/>
              </a:rPr>
              <a:t>号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的变形，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古朴的</a:t>
            </a:r>
            <a:r>
              <a:rPr lang="zh-CN" altLang="en-US" sz="2000" b="1" dirty="0">
                <a:ea typeface="楷体_GB2312" pitchFamily="49" charset="-122"/>
              </a:rPr>
              <a:t>小篆字体正体现了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中华老字号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历史悠久</a:t>
            </a:r>
            <a:r>
              <a:rPr lang="zh-CN" altLang="en-US" sz="2000" b="1" dirty="0">
                <a:ea typeface="楷体_GB2312" pitchFamily="49" charset="-122"/>
              </a:rPr>
              <a:t>的特点。另外，整个造型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上下贯通</a:t>
            </a:r>
            <a:r>
              <a:rPr lang="zh-CN" altLang="en-US" sz="2000" b="1" dirty="0">
                <a:ea typeface="楷体_GB2312" pitchFamily="49" charset="-122"/>
              </a:rPr>
              <a:t>，寓意深刻，体现了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中华老字号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无限美好的发展前景。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4884966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70C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0070C0"/>
                </a:solidFill>
                <a:ea typeface="黑体" pitchFamily="49" charset="-122"/>
              </a:rPr>
              <a:t>答案</a:t>
            </a:r>
            <a:r>
              <a:rPr lang="en-US" altLang="zh-CN" sz="2400" b="1" dirty="0">
                <a:solidFill>
                  <a:srgbClr val="0070C0"/>
                </a:solidFill>
                <a:ea typeface="黑体" pitchFamily="49" charset="-122"/>
              </a:rPr>
              <a:t>】</a:t>
            </a:r>
            <a:r>
              <a:rPr lang="zh-CN" altLang="en-US" sz="2400" b="1" dirty="0">
                <a:ea typeface="仿宋_GB2312" charset="-122"/>
              </a:rPr>
              <a:t>示例：徽标图案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由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仿宋_GB2312" charset="-122"/>
              </a:rPr>
              <a:t>字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400" b="1" dirty="0">
                <a:ea typeface="仿宋_GB2312" charset="-122"/>
              </a:rPr>
              <a:t>号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仿宋_GB2312" charset="-122"/>
              </a:rPr>
              <a:t>二字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组成</a:t>
            </a:r>
            <a:r>
              <a:rPr lang="zh-CN" altLang="en-US" sz="2400" b="1" dirty="0">
                <a:ea typeface="仿宋_GB2312" charset="-122"/>
              </a:rPr>
              <a:t>，印章造型、篆刻手法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表现</a:t>
            </a:r>
            <a:r>
              <a:rPr lang="zh-CN" altLang="en-US" sz="2400" b="1" dirty="0">
                <a:ea typeface="仿宋_GB2312" charset="-122"/>
              </a:rPr>
              <a:t>老字号历史悠久，上下贯通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体现</a:t>
            </a:r>
            <a:r>
              <a:rPr lang="zh-CN" altLang="en-US" sz="2400" b="1" dirty="0">
                <a:ea typeface="仿宋_GB2312" charset="-122"/>
              </a:rPr>
              <a:t>老字号的发展前景无限美好。</a:t>
            </a:r>
          </a:p>
        </p:txBody>
      </p:sp>
      <p:pic>
        <p:nvPicPr>
          <p:cNvPr id="2050" name="Picture 2" descr="E:\USER\Desktop\u=3414251251,1217537430&amp;fm=21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05" y="1052736"/>
            <a:ext cx="2736304" cy="280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96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7524" y="141109"/>
            <a:ext cx="8676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6.(2015</a:t>
            </a:r>
            <a:r>
              <a:rPr lang="zh-CN" altLang="en-US" sz="2400" b="1" dirty="0">
                <a:ea typeface="宋体" pitchFamily="2" charset="-122"/>
              </a:rPr>
              <a:t>贵阳摸底考试</a:t>
            </a:r>
            <a:r>
              <a:rPr lang="en-US" altLang="zh-CN" sz="2400" b="1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下</a:t>
            </a:r>
            <a:r>
              <a:rPr lang="zh-CN" altLang="en-US" sz="2400" b="1" dirty="0" smtClean="0">
                <a:ea typeface="宋体" pitchFamily="2" charset="-122"/>
              </a:rPr>
              <a:t>图</a:t>
            </a:r>
            <a:r>
              <a:rPr lang="zh-CN" altLang="en-US" sz="2400" b="1" dirty="0">
                <a:ea typeface="宋体" pitchFamily="2" charset="-122"/>
              </a:rPr>
              <a:t>是我国的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宋体" pitchFamily="2" charset="-122"/>
              </a:rPr>
              <a:t>海洋宣传日标志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宋体" pitchFamily="2" charset="-122"/>
              </a:rPr>
              <a:t>，请写出该标志的构图要素及其寓意，要求句子通顺，语意简明，寓意明确。</a:t>
            </a:r>
          </a:p>
        </p:txBody>
      </p:sp>
      <p:sp>
        <p:nvSpPr>
          <p:cNvPr id="4" name="矩形 3"/>
          <p:cNvSpPr/>
          <p:nvPr/>
        </p:nvSpPr>
        <p:spPr>
          <a:xfrm>
            <a:off x="3923928" y="1196752"/>
            <a:ext cx="49685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仿宋_GB2312" charset="-122"/>
              </a:rPr>
              <a:t>图标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由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海浪、海鸥、地球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组成</a:t>
            </a:r>
            <a:r>
              <a:rPr lang="zh-CN" altLang="en-US" sz="2000" b="1" dirty="0">
                <a:ea typeface="仿宋_GB2312" charset="-122"/>
              </a:rPr>
              <a:t>。翻腾的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海浪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代表着</a:t>
            </a:r>
            <a:r>
              <a:rPr lang="zh-CN" altLang="en-US" sz="2000" b="1" dirty="0">
                <a:ea typeface="仿宋_GB2312" charset="-122"/>
              </a:rPr>
              <a:t>海洋，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寓意着</a:t>
            </a:r>
            <a:r>
              <a:rPr lang="zh-CN" altLang="en-US" sz="2000" b="1" dirty="0">
                <a:ea typeface="仿宋_GB2312" charset="-122"/>
              </a:rPr>
              <a:t>海洋宣传日对海洋事业的发展将起到推波助澜的积极作用；飞翔的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海鸥</a:t>
            </a:r>
            <a:r>
              <a:rPr lang="zh-CN" altLang="en-US" sz="2000" b="1" dirty="0">
                <a:ea typeface="仿宋_GB231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寓意</a:t>
            </a:r>
            <a:r>
              <a:rPr lang="zh-CN" altLang="en-US" sz="2000" b="1" dirty="0">
                <a:ea typeface="仿宋_GB2312" charset="-122"/>
              </a:rPr>
              <a:t>不断超越发展，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预示着</a:t>
            </a:r>
            <a:r>
              <a:rPr lang="zh-CN" altLang="en-US" sz="2000" b="1" dirty="0">
                <a:ea typeface="仿宋_GB2312" charset="-122"/>
              </a:rPr>
              <a:t>中国的海洋事业将获得新的腾飞；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地球</a:t>
            </a:r>
            <a:r>
              <a:rPr lang="zh-CN" altLang="en-US" sz="2000" b="1" dirty="0">
                <a:ea typeface="仿宋_GB231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寓意</a:t>
            </a:r>
            <a:r>
              <a:rPr lang="zh-CN" altLang="en-US" sz="2000" b="1" dirty="0">
                <a:ea typeface="仿宋_GB2312" charset="-122"/>
              </a:rPr>
              <a:t>海洋宣传日同步世界海洋日，中国的海洋宣传将得到长足的发展，保护海洋也就是保护地球。</a:t>
            </a:r>
          </a:p>
        </p:txBody>
      </p:sp>
      <p:sp>
        <p:nvSpPr>
          <p:cNvPr id="5" name="矩形 4"/>
          <p:cNvSpPr/>
          <p:nvPr/>
        </p:nvSpPr>
        <p:spPr>
          <a:xfrm>
            <a:off x="287524" y="4653136"/>
            <a:ext cx="8784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ea typeface="仿宋_GB2312" charset="-122"/>
              </a:rPr>
              <a:t>(</a:t>
            </a:r>
            <a:r>
              <a:rPr lang="zh-CN" altLang="en-US" sz="2000" b="1" dirty="0">
                <a:ea typeface="仿宋_GB2312" charset="-122"/>
              </a:rPr>
              <a:t>或：标志外轮廓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包含着</a:t>
            </a:r>
            <a:r>
              <a:rPr lang="zh-CN" altLang="en-US" sz="2000" b="1" dirty="0">
                <a:ea typeface="仿宋_GB2312" charset="-122"/>
              </a:rPr>
              <a:t>字母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2000" b="1" dirty="0">
                <a:ea typeface="仿宋_GB2312" charset="-122"/>
              </a:rPr>
              <a:t>C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和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2000" b="1" dirty="0">
                <a:ea typeface="仿宋_GB2312" charset="-122"/>
              </a:rPr>
              <a:t>O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的造型，是</a:t>
            </a:r>
            <a:r>
              <a:rPr lang="en-US" altLang="zh-CN" sz="2000" b="1" dirty="0">
                <a:ea typeface="仿宋_GB2312" charset="-122"/>
              </a:rPr>
              <a:t>China</a:t>
            </a:r>
            <a:r>
              <a:rPr lang="zh-CN" altLang="en-US" sz="2000" b="1" dirty="0">
                <a:ea typeface="仿宋_GB2312" charset="-122"/>
              </a:rPr>
              <a:t>和</a:t>
            </a:r>
            <a:r>
              <a:rPr lang="en-US" altLang="zh-CN" sz="2000" b="1" dirty="0">
                <a:ea typeface="仿宋_GB2312" charset="-122"/>
              </a:rPr>
              <a:t>Ocean</a:t>
            </a:r>
            <a:r>
              <a:rPr lang="zh-CN" altLang="en-US" sz="2000" b="1" dirty="0">
                <a:ea typeface="仿宋_GB2312" charset="-122"/>
              </a:rPr>
              <a:t>的开头字母；同时，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红色图形</a:t>
            </a:r>
            <a:r>
              <a:rPr lang="zh-CN" altLang="en-US" sz="2000" b="1" dirty="0">
                <a:ea typeface="仿宋_GB2312" charset="-122"/>
              </a:rPr>
              <a:t>是字母</a:t>
            </a:r>
            <a:r>
              <a:rPr lang="en-US" altLang="zh-CN" sz="2000" b="1" dirty="0">
                <a:ea typeface="仿宋_GB2312" charset="-122"/>
              </a:rPr>
              <a:t>X</a:t>
            </a:r>
            <a:r>
              <a:rPr lang="zh-CN" altLang="en-US" sz="2000" b="1" dirty="0">
                <a:ea typeface="仿宋_GB2312" charset="-122"/>
              </a:rPr>
              <a:t>的意象，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蓝色图形</a:t>
            </a:r>
            <a:r>
              <a:rPr lang="zh-CN" altLang="en-US" sz="2000" b="1" dirty="0">
                <a:ea typeface="仿宋_GB2312" charset="-122"/>
              </a:rPr>
              <a:t>是字母</a:t>
            </a:r>
            <a:r>
              <a:rPr lang="en-US" altLang="zh-CN" sz="2000" b="1" dirty="0">
                <a:ea typeface="仿宋_GB2312" charset="-122"/>
              </a:rPr>
              <a:t>C</a:t>
            </a:r>
            <a:r>
              <a:rPr lang="zh-CN" altLang="en-US" sz="2000" b="1" dirty="0">
                <a:ea typeface="仿宋_GB2312" charset="-122"/>
              </a:rPr>
              <a:t>的意象，分别是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仿宋_GB2312" charset="-122"/>
              </a:rPr>
              <a:t>宣传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的两个拼音的开头字母。标志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体现出</a:t>
            </a:r>
            <a:r>
              <a:rPr lang="zh-CN" altLang="en-US" sz="2000" b="1" dirty="0">
                <a:ea typeface="仿宋_GB2312" charset="-122"/>
              </a:rPr>
              <a:t>中国海洋事业面向世界，腾飞发展的想象，又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呈现出</a:t>
            </a:r>
            <a:r>
              <a:rPr lang="zh-CN" altLang="en-US" sz="2000" b="1" dirty="0">
                <a:ea typeface="仿宋_GB2312" charset="-122"/>
              </a:rPr>
              <a:t>蓬勃向上、日新月异的内涵；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表达了</a:t>
            </a:r>
            <a:r>
              <a:rPr lang="zh-CN" altLang="en-US" sz="2000" b="1" dirty="0">
                <a:ea typeface="仿宋_GB2312" charset="-122"/>
              </a:rPr>
              <a:t>和谐稳定、快速发展、欣欣向荣的前景。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</a:p>
        </p:txBody>
      </p:sp>
      <p:pic>
        <p:nvPicPr>
          <p:cNvPr id="1026" name="Picture 2" descr="http://c.hiphotos.baidu.com/zhidao/wh%3D600%2C800/sign=e68e7d28f21f3a295a9dddc8a9159009/d52a2834349b033b316f202c17ce36d3d439bd65.jpg">
            <a:hlinkClick r:id="rId2" tooltip="点击查看大图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34025" y="0"/>
            <a:ext cx="54768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.hiphotos.baidu.com/zhidao/wh%3D600%2C800/sign=e68e7d28f21f3a295a9dddc8a9159009/d52a2834349b033b316f202c17ce36d3d439bd65.jpg">
            <a:hlinkClick r:id="rId2" tooltip="点击查看大图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81625" y="152400"/>
            <a:ext cx="54768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http://img1.imgtn.bdimg.com/it/u=781481645,1794128354&amp;fm=21&amp;gp=0.jpg"/>
          <p:cNvSpPr>
            <a:spLocks noChangeAspect="1" noChangeArrowheads="1"/>
          </p:cNvSpPr>
          <p:nvPr/>
        </p:nvSpPr>
        <p:spPr bwMode="auto">
          <a:xfrm>
            <a:off x="317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7" y="1704748"/>
            <a:ext cx="365760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536" y="188640"/>
            <a:ext cx="8496300" cy="4181475"/>
          </a:xfrm>
        </p:spPr>
        <p:txBody>
          <a:bodyPr>
            <a:normAutofit fontScale="85000" lnSpcReduction="10000"/>
          </a:bodyPr>
          <a:lstStyle/>
          <a:p>
            <a:pPr eaLnBrk="1"/>
            <a:r>
              <a:rPr lang="en-US" altLang="zh-CN" dirty="0" smtClean="0">
                <a:ea typeface="宋体" pitchFamily="2" charset="-122"/>
              </a:rPr>
              <a:t>3.(2014</a:t>
            </a:r>
            <a:r>
              <a:rPr lang="zh-CN" altLang="en-US" dirty="0" smtClean="0">
                <a:ea typeface="宋体" pitchFamily="2" charset="-122"/>
              </a:rPr>
              <a:t>广东卷</a:t>
            </a:r>
            <a:r>
              <a:rPr lang="en-US" altLang="zh-CN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阅读下面三幅图，联系第二幅图的文字，给另两幅图配上文字，要求前后内容相关，逻辑严密。每处字数不得超过所给空格数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zh-CN" altLang="en-US" dirty="0" smtClean="0">
                <a:ea typeface="宋体" pitchFamily="2" charset="-122"/>
              </a:rPr>
              <a:t>含标点符号</a:t>
            </a:r>
            <a:r>
              <a:rPr lang="en-US" altLang="zh-CN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。</a:t>
            </a:r>
          </a:p>
          <a:p>
            <a:pPr eaLnBrk="1"/>
            <a:endParaRPr lang="zh-CN" altLang="en-US" dirty="0" smtClean="0">
              <a:ea typeface="宋体" pitchFamily="2" charset="-122"/>
            </a:endParaRPr>
          </a:p>
          <a:p>
            <a:pPr eaLnBrk="1"/>
            <a:endParaRPr lang="zh-CN" altLang="en-US" dirty="0" smtClean="0">
              <a:ea typeface="宋体" pitchFamily="2" charset="-122"/>
            </a:endParaRPr>
          </a:p>
          <a:p>
            <a:pPr eaLnBrk="1"/>
            <a:endParaRPr lang="zh-CN" altLang="en-US" dirty="0" smtClean="0">
              <a:ea typeface="宋体" pitchFamily="2" charset="-122"/>
            </a:endParaRPr>
          </a:p>
          <a:p>
            <a:pPr eaLnBrk="1"/>
            <a:endParaRPr lang="zh-CN" altLang="en-US" dirty="0" smtClean="0">
              <a:ea typeface="宋体" pitchFamily="2" charset="-122"/>
            </a:endParaRPr>
          </a:p>
          <a:p>
            <a:pPr eaLnBrk="1"/>
            <a:r>
              <a:rPr lang="zh-CN" altLang="en-US" dirty="0" smtClean="0">
                <a:ea typeface="宋体" pitchFamily="2" charset="-122"/>
              </a:rPr>
              <a:t>答：</a:t>
            </a:r>
            <a:r>
              <a:rPr lang="en-US" altLang="zh-CN" dirty="0" smtClean="0">
                <a:ea typeface="宋体" pitchFamily="2" charset="-122"/>
              </a:rPr>
              <a:t>__________________________________________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0" y="2767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pic>
        <p:nvPicPr>
          <p:cNvPr id="9220" name="Picture 3" descr="F:\大样\PS文件2016语文\16HTD7-3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84784"/>
            <a:ext cx="4536504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4135438" y="3633788"/>
            <a:ext cx="87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 sz="1800" b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528" y="3717032"/>
            <a:ext cx="8568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dirty="0" smtClean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dirty="0" smtClean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dirty="0" smtClean="0">
                <a:ea typeface="楷体_GB2312" pitchFamily="49" charset="-122"/>
              </a:rPr>
              <a:t>本题考查简明、连贯、得体等综合语言运用能力。本题的解题提示在②，②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dirty="0" smtClean="0">
                <a:ea typeface="楷体_GB2312" pitchFamily="49" charset="-122"/>
              </a:rPr>
              <a:t>当你越过平衡点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dirty="0" smtClean="0">
                <a:ea typeface="楷体_GB2312" pitchFamily="49" charset="-122"/>
              </a:rPr>
              <a:t>，那意味着①是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dirty="0" smtClean="0">
                <a:ea typeface="楷体_GB2312" pitchFamily="49" charset="-122"/>
              </a:rPr>
              <a:t>当你未达到平衡点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dirty="0" smtClean="0">
                <a:ea typeface="楷体_GB2312" pitchFamily="49" charset="-122"/>
              </a:rPr>
              <a:t>；②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dirty="0" smtClean="0">
                <a:ea typeface="楷体_GB2312" pitchFamily="49" charset="-122"/>
              </a:rPr>
              <a:t>以为还会越走越高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dirty="0" smtClean="0">
                <a:ea typeface="楷体_GB2312" pitchFamily="49" charset="-122"/>
              </a:rPr>
              <a:t>中的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dirty="0" smtClean="0">
                <a:ea typeface="楷体_GB2312" pitchFamily="49" charset="-122"/>
              </a:rPr>
              <a:t>还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dirty="0" smtClean="0">
                <a:ea typeface="楷体_GB2312" pitchFamily="49" charset="-122"/>
              </a:rPr>
              <a:t>字暗示①的内容包括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dirty="0" smtClean="0">
                <a:ea typeface="楷体_GB2312" pitchFamily="49" charset="-122"/>
              </a:rPr>
              <a:t>越走越高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dirty="0" smtClean="0">
                <a:ea typeface="楷体_GB2312" pitchFamily="49" charset="-122"/>
              </a:rPr>
              <a:t>，②中的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dirty="0" smtClean="0">
                <a:ea typeface="楷体_GB2312" pitchFamily="49" charset="-122"/>
              </a:rPr>
              <a:t>惊讶地发现在走下坡路了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dirty="0" smtClean="0">
                <a:ea typeface="楷体_GB2312" pitchFamily="49" charset="-122"/>
              </a:rPr>
              <a:t>可推导①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dirty="0" smtClean="0">
                <a:ea typeface="楷体_GB2312" pitchFamily="49" charset="-122"/>
              </a:rPr>
              <a:t>上升慢，进步快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dirty="0" smtClean="0">
                <a:ea typeface="楷体_GB2312" pitchFamily="49" charset="-122"/>
              </a:rPr>
              <a:t>。</a:t>
            </a:r>
            <a:endParaRPr lang="zh-CN" altLang="en-US" sz="2000" dirty="0" smtClean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1718" y="5040471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ea typeface="黑体" pitchFamily="49" charset="-122"/>
              </a:rPr>
              <a:t>【</a:t>
            </a:r>
            <a:r>
              <a:rPr lang="zh-CN" altLang="en-US" sz="2400" b="1" dirty="0" smtClean="0">
                <a:solidFill>
                  <a:srgbClr val="7030A0"/>
                </a:solidFill>
                <a:ea typeface="黑体" pitchFamily="49" charset="-122"/>
              </a:rPr>
              <a:t>答案</a:t>
            </a:r>
            <a:r>
              <a:rPr lang="en-US" altLang="zh-CN" sz="2400" b="1" dirty="0" smtClean="0">
                <a:solidFill>
                  <a:srgbClr val="7030A0"/>
                </a:solidFill>
                <a:ea typeface="黑体" pitchFamily="49" charset="-122"/>
              </a:rPr>
              <a:t>】</a:t>
            </a:r>
            <a:r>
              <a:rPr lang="en-US" altLang="zh-CN" sz="2400" b="1" dirty="0" smtClean="0">
                <a:solidFill>
                  <a:srgbClr val="7030A0"/>
                </a:solidFill>
                <a:ea typeface="仿宋_GB2312" charset="-122"/>
              </a:rPr>
              <a:t>①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当你踏上等臂杠杆的一端时，前路是越走越高的，</a:t>
            </a:r>
            <a:endParaRPr lang="en-US" altLang="zh-CN" sz="2400" b="1" dirty="0" smtClean="0">
              <a:solidFill>
                <a:srgbClr val="7030A0"/>
              </a:solidFill>
              <a:ea typeface="仿宋_GB2312" charset="-122"/>
            </a:endParaRPr>
          </a:p>
          <a:p>
            <a:r>
              <a:rPr lang="en-US" altLang="zh-CN" sz="2400" b="1" dirty="0">
                <a:solidFill>
                  <a:srgbClr val="7030A0"/>
                </a:solidFill>
                <a:ea typeface="仿宋_GB2312" charset="-122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ea typeface="仿宋_GB2312" charset="-122"/>
              </a:rPr>
              <a:t>                      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走起来也非常艰难；</a:t>
            </a:r>
          </a:p>
        </p:txBody>
      </p:sp>
      <p:sp>
        <p:nvSpPr>
          <p:cNvPr id="4" name="矩形 3"/>
          <p:cNvSpPr/>
          <p:nvPr/>
        </p:nvSpPr>
        <p:spPr>
          <a:xfrm>
            <a:off x="359532" y="6028638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③因此，我们需要找到平衡点并保持状态，才能永立不败之地。</a:t>
            </a:r>
          </a:p>
        </p:txBody>
      </p:sp>
    </p:spTree>
    <p:extLst>
      <p:ext uri="{BB962C8B-B14F-4D97-AF65-F5344CB8AC3E}">
        <p14:creationId xmlns:p14="http://schemas.microsoft.com/office/powerpoint/2010/main" val="71257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/>
      <p:bldP spid="2" grpId="0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3" descr="F:\大样\PS文件2016语文\16HTD7-3b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2952328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7.(2015</a:t>
            </a:r>
            <a:r>
              <a:rPr lang="zh-CN" altLang="en-US" sz="2000" b="1" dirty="0">
                <a:ea typeface="宋体" pitchFamily="2" charset="-122"/>
              </a:rPr>
              <a:t>西安一中月考</a:t>
            </a:r>
            <a:r>
              <a:rPr lang="en-US" altLang="zh-CN" sz="2000" b="1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下</a:t>
            </a:r>
            <a:r>
              <a:rPr lang="zh-CN" altLang="en-US" sz="2000" b="1" dirty="0" smtClean="0">
                <a:ea typeface="宋体" pitchFamily="2" charset="-122"/>
              </a:rPr>
              <a:t>图</a:t>
            </a:r>
            <a:r>
              <a:rPr lang="zh-CN" altLang="en-US" sz="2000" b="1" dirty="0">
                <a:ea typeface="宋体" pitchFamily="2" charset="-122"/>
              </a:rPr>
              <a:t>是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中国青年志愿者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的标志，请用简洁的语言描述该标志，并阐述其寓意。</a:t>
            </a:r>
          </a:p>
        </p:txBody>
      </p:sp>
      <p:sp>
        <p:nvSpPr>
          <p:cNvPr id="4" name="矩形 3"/>
          <p:cNvSpPr/>
          <p:nvPr/>
        </p:nvSpPr>
        <p:spPr>
          <a:xfrm>
            <a:off x="395536" y="4005064"/>
            <a:ext cx="8424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仿宋_GB2312" charset="-122"/>
              </a:rPr>
              <a:t>中国青年志愿者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仿宋_GB2312" charset="-122"/>
              </a:rPr>
              <a:t>标志的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整体构图</a:t>
            </a:r>
            <a:r>
              <a:rPr lang="zh-CN" altLang="en-US" sz="2400" b="1" dirty="0">
                <a:ea typeface="仿宋_GB2312" charset="-122"/>
              </a:rPr>
              <a:t>为心的造型，同时也是英文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仿宋_GB2312" charset="-122"/>
              </a:rPr>
              <a:t>青年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仿宋_GB2312" charset="-122"/>
              </a:rPr>
              <a:t>的第一个字母</a:t>
            </a:r>
            <a:r>
              <a:rPr lang="en-US" altLang="zh-CN" sz="2400" b="1" dirty="0">
                <a:ea typeface="仿宋_GB2312" charset="-122"/>
              </a:rPr>
              <a:t>Y</a:t>
            </a:r>
            <a:r>
              <a:rPr lang="zh-CN" altLang="en-US" sz="2400" b="1" dirty="0">
                <a:ea typeface="仿宋_GB2312" charset="-122"/>
              </a:rPr>
              <a:t>；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图案中央</a:t>
            </a:r>
            <a:r>
              <a:rPr lang="zh-CN" altLang="en-US" sz="2400" b="1" dirty="0">
                <a:ea typeface="仿宋_GB2312" charset="-122"/>
              </a:rPr>
              <a:t>既是手，也是鸽子的造型。标志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寓意</a:t>
            </a:r>
            <a:r>
              <a:rPr lang="zh-CN" altLang="en-US" sz="2400" b="1" dirty="0">
                <a:ea typeface="仿宋_GB2312" charset="-122"/>
              </a:rPr>
              <a:t>为中国青年志愿者向社会上所有需要帮助的人们奉献一片爱心，伸出友爱之手，以跨世纪的精神风貌，面向世界，走向未来，表现青年志愿者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>
                <a:ea typeface="仿宋_GB2312" charset="-122"/>
              </a:rPr>
              <a:t>热情献社会，真情暖人心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仿宋_GB2312" charset="-122"/>
              </a:rPr>
              <a:t>的主题。</a:t>
            </a:r>
          </a:p>
        </p:txBody>
      </p:sp>
      <p:pic>
        <p:nvPicPr>
          <p:cNvPr id="4098" name="Picture 2" descr="E:\USER\Desktop\u=2508951225,3423929786&amp;fm=21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7750"/>
            <a:ext cx="331236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3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3" descr="F:\大样\PS文件2016语文\16HTD7-3c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24" y="944935"/>
            <a:ext cx="223202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26064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8.(2015</a:t>
            </a:r>
            <a:r>
              <a:rPr lang="zh-CN" altLang="en-US" sz="2000" b="1" dirty="0">
                <a:ea typeface="宋体" pitchFamily="2" charset="-122"/>
              </a:rPr>
              <a:t>内黄一中月考</a:t>
            </a:r>
            <a:r>
              <a:rPr lang="en-US" altLang="zh-CN" sz="2000" b="1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下</a:t>
            </a:r>
            <a:r>
              <a:rPr lang="zh-CN" altLang="en-US" sz="2000" b="1" dirty="0" smtClean="0">
                <a:ea typeface="宋体" pitchFamily="2" charset="-122"/>
              </a:rPr>
              <a:t>面</a:t>
            </a:r>
            <a:r>
              <a:rPr lang="zh-CN" altLang="en-US" sz="2000" b="1" dirty="0">
                <a:ea typeface="宋体" pitchFamily="2" charset="-122"/>
              </a:rPr>
              <a:t>是中国律师协会的标志，请分析该标志的寓意，并分条简述。</a:t>
            </a:r>
          </a:p>
        </p:txBody>
      </p:sp>
      <p:sp>
        <p:nvSpPr>
          <p:cNvPr id="4" name="矩形 3"/>
          <p:cNvSpPr/>
          <p:nvPr/>
        </p:nvSpPr>
        <p:spPr>
          <a:xfrm>
            <a:off x="402886" y="4195375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ea typeface="仿宋_GB2312" charset="-122"/>
              </a:rPr>
              <a:t>(</a:t>
            </a:r>
            <a:r>
              <a:rPr lang="en-US" altLang="zh-CN" sz="2000" b="1" dirty="0">
                <a:ea typeface="仿宋_GB2312" charset="-122"/>
              </a:rPr>
              <a:t>6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三组</a:t>
            </a:r>
            <a:r>
              <a:rPr lang="zh-CN" altLang="en-US" sz="2000" b="1" dirty="0">
                <a:latin typeface="Arial" pitchFamily="34" charset="0"/>
                <a:ea typeface="宋体" pitchFamily="2" charset="-122"/>
              </a:rPr>
              <a:t>“</a:t>
            </a:r>
            <a:r>
              <a:rPr lang="en-US" altLang="zh-CN" sz="2000" b="1" dirty="0">
                <a:ea typeface="仿宋_GB2312" charset="-122"/>
              </a:rPr>
              <a:t>L</a:t>
            </a:r>
            <a:r>
              <a:rPr lang="en-US" altLang="zh-CN" sz="2000" b="1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的排列组合，从外形上看，既有相互支掌的</a:t>
            </a:r>
            <a:r>
              <a:rPr lang="zh-CN" altLang="en-US" sz="2000" b="1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sz="2000" b="1" dirty="0">
                <a:ea typeface="仿宋_GB2312" charset="-122"/>
              </a:rPr>
              <a:t>人</a:t>
            </a:r>
            <a:r>
              <a:rPr lang="zh-CN" altLang="en-US" sz="2000" b="1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字形，取众志成城之意，又有视觉主体为</a:t>
            </a:r>
            <a:r>
              <a:rPr lang="zh-CN" altLang="en-US" sz="2000" b="1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sz="2000" b="1" dirty="0">
                <a:ea typeface="仿宋_GB2312" charset="-122"/>
              </a:rPr>
              <a:t>天平</a:t>
            </a:r>
            <a:r>
              <a:rPr lang="zh-CN" altLang="en-US" sz="2000" b="1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的变形，象征公正、公平。</a:t>
            </a:r>
            <a:r>
              <a:rPr lang="zh-CN" altLang="en-US" sz="2000" b="1" dirty="0">
                <a:ea typeface="宋体" pitchFamily="2" charset="-122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2699792" y="842809"/>
            <a:ext cx="61566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en-US" altLang="zh-CN" sz="2000" b="1" dirty="0">
                <a:ea typeface="仿宋_GB231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会徽的外形与内形为一大一小两个同心圆，象征律师协会的凝聚力与向心力。</a:t>
            </a:r>
            <a:endParaRPr lang="zh-CN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2699792" y="1550695"/>
            <a:ext cx="6264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内圆上部均匀排列五颗五角星，凸现了中国的含义。</a:t>
            </a:r>
            <a:endParaRPr lang="zh-CN" altLang="en-US" sz="2000" b="1" dirty="0"/>
          </a:p>
        </p:txBody>
      </p:sp>
      <p:sp>
        <p:nvSpPr>
          <p:cNvPr id="7" name="矩形 6"/>
          <p:cNvSpPr/>
          <p:nvPr/>
        </p:nvSpPr>
        <p:spPr>
          <a:xfrm>
            <a:off x="2699792" y="2041103"/>
            <a:ext cx="60486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(3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内圆下方由三组正反相背的</a:t>
            </a:r>
            <a:r>
              <a:rPr lang="zh-CN" altLang="en-US" sz="2000" b="1" dirty="0">
                <a:latin typeface="Arial" pitchFamily="34" charset="0"/>
                <a:ea typeface="宋体" pitchFamily="2" charset="-122"/>
              </a:rPr>
              <a:t>“</a:t>
            </a:r>
            <a:r>
              <a:rPr lang="en-US" altLang="zh-CN" sz="2000" b="1" dirty="0">
                <a:ea typeface="仿宋_GB2312" charset="-122"/>
              </a:rPr>
              <a:t>L</a:t>
            </a:r>
            <a:r>
              <a:rPr lang="en-US" altLang="zh-CN" sz="2000" b="1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组成。</a:t>
            </a:r>
            <a:r>
              <a:rPr lang="zh-CN" altLang="en-US" sz="2000" b="1" dirty="0">
                <a:latin typeface="Arial" pitchFamily="34" charset="0"/>
                <a:ea typeface="宋体" pitchFamily="2" charset="-122"/>
              </a:rPr>
              <a:t>“</a:t>
            </a:r>
            <a:r>
              <a:rPr lang="en-US" altLang="zh-CN" sz="2000" b="1" dirty="0">
                <a:ea typeface="仿宋_GB2312" charset="-122"/>
              </a:rPr>
              <a:t>L</a:t>
            </a:r>
            <a:r>
              <a:rPr lang="en-US" altLang="zh-CN" sz="2000" b="1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是汉语拼音</a:t>
            </a:r>
            <a:r>
              <a:rPr lang="en-US" altLang="zh-CN" sz="2000" b="1" dirty="0">
                <a:ea typeface="仿宋_GB2312" charset="-122"/>
              </a:rPr>
              <a:t>LUSHI</a:t>
            </a:r>
            <a:r>
              <a:rPr lang="zh-CN" altLang="en-US" sz="2000" b="1" dirty="0">
                <a:ea typeface="仿宋_GB2312" charset="-122"/>
              </a:rPr>
              <a:t>及英文</a:t>
            </a:r>
            <a:r>
              <a:rPr lang="en-US" altLang="zh-CN" sz="2000" b="1" dirty="0">
                <a:ea typeface="仿宋_GB2312" charset="-122"/>
              </a:rPr>
              <a:t>LAWYER</a:t>
            </a:r>
            <a:r>
              <a:rPr lang="zh-CN" altLang="en-US" sz="2000" b="1" dirty="0">
                <a:ea typeface="仿宋_GB2312" charset="-122"/>
              </a:rPr>
              <a:t>的第一个字母，代表律师。</a:t>
            </a:r>
            <a:endParaRPr lang="zh-CN" altLang="en-US" sz="2000" b="1" dirty="0"/>
          </a:p>
        </p:txBody>
      </p:sp>
      <p:sp>
        <p:nvSpPr>
          <p:cNvPr id="8" name="矩形 7"/>
          <p:cNvSpPr/>
          <p:nvPr/>
        </p:nvSpPr>
        <p:spPr>
          <a:xfrm>
            <a:off x="413792" y="3068960"/>
            <a:ext cx="8550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(4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数个</a:t>
            </a:r>
            <a:r>
              <a:rPr lang="zh-CN" altLang="en-US" sz="2000" b="1" dirty="0">
                <a:latin typeface="Arial" pitchFamily="34" charset="0"/>
                <a:ea typeface="宋体" pitchFamily="2" charset="-122"/>
              </a:rPr>
              <a:t>“</a:t>
            </a:r>
            <a:r>
              <a:rPr lang="en-US" altLang="zh-CN" sz="2000" b="1" dirty="0">
                <a:ea typeface="仿宋_GB2312" charset="-122"/>
              </a:rPr>
              <a:t>L</a:t>
            </a:r>
            <a:r>
              <a:rPr lang="en-US" altLang="zh-CN" sz="2000" b="1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的组合喻意律师协会的团体精神，象征律师之间相互连接、协调，形成和谐的整体和强大的力量。</a:t>
            </a:r>
            <a:endParaRPr lang="zh-CN" altLang="en-US" sz="2000" b="1" dirty="0"/>
          </a:p>
        </p:txBody>
      </p:sp>
      <p:sp>
        <p:nvSpPr>
          <p:cNvPr id="9" name="矩形 8"/>
          <p:cNvSpPr/>
          <p:nvPr/>
        </p:nvSpPr>
        <p:spPr>
          <a:xfrm>
            <a:off x="316115" y="3792815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(5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每个字母头部平齐，象征法律的平等性，司法的公正性。</a:t>
            </a:r>
            <a:endParaRPr lang="zh-CN" altLang="en-US" sz="2000" b="1" dirty="0"/>
          </a:p>
        </p:txBody>
      </p:sp>
      <p:sp>
        <p:nvSpPr>
          <p:cNvPr id="10" name="矩形 9"/>
          <p:cNvSpPr/>
          <p:nvPr/>
        </p:nvSpPr>
        <p:spPr>
          <a:xfrm>
            <a:off x="402886" y="4887003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(7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整个画面设计为众多个体的组合共同托起五颗灿烂的五角星，寓意着由广大律师组成的律师协会，沿着有中国特色律师制度的道路，在党和政府的领导和支持下，开拓进取，不断壮大。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316115" y="5964297"/>
            <a:ext cx="8244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(8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设计的中心部位强调了垂直线的运用，直线给人以向上、正直的感觉，隐喻律师刚正不阿的品格与维护司法公正的行业特征。</a:t>
            </a:r>
          </a:p>
        </p:txBody>
      </p:sp>
      <p:pic>
        <p:nvPicPr>
          <p:cNvPr id="6146" name="Picture 2" descr="E:\USER\Desktop\cf1b9d16fdfaaf5141966a008c5494eef01f7a1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7" y="963280"/>
            <a:ext cx="20764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5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 descr="F:\大样\PS文件2016语文\16HTD7-3d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4" y="1687116"/>
            <a:ext cx="247491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0982" name="Rectangle 6"/>
          <p:cNvSpPr>
            <a:spLocks noChangeArrowheads="1"/>
          </p:cNvSpPr>
          <p:nvPr/>
        </p:nvSpPr>
        <p:spPr bwMode="auto">
          <a:xfrm>
            <a:off x="503584" y="3933056"/>
            <a:ext cx="8424863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622300" defTabSz="933450" eaLnBrk="0">
              <a:defRPr sz="2400" b="1">
                <a:solidFill>
                  <a:srgbClr val="000000"/>
                </a:solidFill>
                <a:latin typeface="Times New Roman" pitchFamily="18" charset="0"/>
              </a:defRPr>
            </a:lvl1pPr>
            <a:lvl2pPr marL="1184275" indent="-285750" defTabSz="933450" eaLnBrk="0">
              <a:buClr>
                <a:schemeClr val="tx2"/>
              </a:buClr>
              <a:defRPr sz="2400" b="1">
                <a:solidFill>
                  <a:srgbClr val="000000"/>
                </a:solidFill>
                <a:latin typeface="Times New Roman" pitchFamily="18" charset="0"/>
              </a:defRPr>
            </a:lvl2pPr>
            <a:lvl3pPr marL="1592263" indent="-228600" defTabSz="933450" eaLnBrk="0">
              <a:buClr>
                <a:schemeClr val="tx1"/>
              </a:buClr>
              <a:defRPr sz="2400" b="1">
                <a:solidFill>
                  <a:srgbClr val="000000"/>
                </a:solidFill>
                <a:latin typeface="Times New Roman" pitchFamily="18" charset="0"/>
              </a:defRPr>
            </a:lvl3pPr>
            <a:lvl4pPr marL="2000250" indent="-228600" defTabSz="933450" eaLnBrk="0">
              <a:defRPr sz="2400" b="1">
                <a:solidFill>
                  <a:srgbClr val="000000"/>
                </a:solidFill>
                <a:latin typeface="Times New Roman" pitchFamily="18" charset="0"/>
              </a:defRPr>
            </a:lvl4pPr>
            <a:lvl5pPr marL="2408238" indent="-228600" defTabSz="933450" eaLnBrk="0">
              <a:defRPr sz="2400" b="1">
                <a:solidFill>
                  <a:srgbClr val="000000"/>
                </a:solidFill>
                <a:latin typeface="Times New Roman" pitchFamily="18" charset="0"/>
              </a:defRPr>
            </a:lvl5pPr>
            <a:lvl6pPr marL="2865438" indent="-228600" algn="just" defTabSz="93345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imes New Roman" pitchFamily="18" charset="0"/>
              </a:defRPr>
            </a:lvl6pPr>
            <a:lvl7pPr marL="3322638" indent="-228600" algn="just" defTabSz="93345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imes New Roman" pitchFamily="18" charset="0"/>
              </a:defRPr>
            </a:lvl7pPr>
            <a:lvl8pPr marL="3779838" indent="-228600" algn="just" defTabSz="93345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imes New Roman" pitchFamily="18" charset="0"/>
              </a:defRPr>
            </a:lvl8pPr>
            <a:lvl9pPr marL="4237038" indent="-228600" algn="just" defTabSz="93345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/>
            <a:r>
              <a:rPr lang="en-US" altLang="zh-CN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dirty="0">
                <a:ea typeface="仿宋_GB2312" charset="-122"/>
              </a:rPr>
              <a:t>图标由</a:t>
            </a:r>
            <a:r>
              <a:rPr lang="zh-CN" altLang="en-US" dirty="0">
                <a:latin typeface="宋体" pitchFamily="2" charset="-122"/>
              </a:rPr>
              <a:t>“</a:t>
            </a:r>
            <a:r>
              <a:rPr lang="en-US" altLang="zh-CN" dirty="0">
                <a:ea typeface="仿宋_GB2312" charset="-122"/>
              </a:rPr>
              <a:t>1</a:t>
            </a:r>
            <a:r>
              <a:rPr lang="en-US" altLang="zh-CN" dirty="0">
                <a:latin typeface="宋体" pitchFamily="2" charset="-122"/>
              </a:rPr>
              <a:t>”</a:t>
            </a:r>
            <a:r>
              <a:rPr lang="zh-CN" altLang="en-US" dirty="0">
                <a:ea typeface="仿宋_GB2312" charset="-122"/>
              </a:rPr>
              <a:t>、</a:t>
            </a:r>
            <a:r>
              <a:rPr lang="zh-CN" altLang="en-US" dirty="0">
                <a:latin typeface="宋体" pitchFamily="2" charset="-122"/>
              </a:rPr>
              <a:t>“</a:t>
            </a:r>
            <a:r>
              <a:rPr lang="zh-CN" altLang="en-US" dirty="0">
                <a:ea typeface="仿宋_GB2312" charset="-122"/>
              </a:rPr>
              <a:t>汽</a:t>
            </a:r>
            <a:r>
              <a:rPr lang="zh-CN" altLang="en-US" dirty="0">
                <a:latin typeface="宋体" pitchFamily="2" charset="-122"/>
              </a:rPr>
              <a:t>”</a:t>
            </a:r>
            <a:r>
              <a:rPr lang="zh-CN" altLang="en-US" dirty="0">
                <a:ea typeface="仿宋_GB2312" charset="-122"/>
              </a:rPr>
              <a:t>和椭圆组成。</a:t>
            </a:r>
            <a:r>
              <a:rPr lang="zh-CN" altLang="en-US" dirty="0">
                <a:latin typeface="宋体" pitchFamily="2" charset="-122"/>
              </a:rPr>
              <a:t>“</a:t>
            </a:r>
            <a:r>
              <a:rPr lang="en-US" altLang="zh-CN" dirty="0">
                <a:ea typeface="仿宋_GB2312" charset="-122"/>
              </a:rPr>
              <a:t>1</a:t>
            </a:r>
            <a:r>
              <a:rPr lang="en-US" altLang="zh-CN" dirty="0">
                <a:latin typeface="宋体" pitchFamily="2" charset="-122"/>
              </a:rPr>
              <a:t>”</a:t>
            </a:r>
            <a:r>
              <a:rPr lang="zh-CN" altLang="en-US" dirty="0">
                <a:ea typeface="仿宋_GB2312" charset="-122"/>
              </a:rPr>
              <a:t>意为中国一汽，也指首屈一指的地位；</a:t>
            </a:r>
            <a:r>
              <a:rPr lang="zh-CN" altLang="en-US" dirty="0">
                <a:latin typeface="宋体" pitchFamily="2" charset="-122"/>
              </a:rPr>
              <a:t>“</a:t>
            </a:r>
            <a:r>
              <a:rPr lang="zh-CN" altLang="en-US" dirty="0">
                <a:ea typeface="仿宋_GB2312" charset="-122"/>
              </a:rPr>
              <a:t>汽</a:t>
            </a:r>
            <a:r>
              <a:rPr lang="zh-CN" altLang="en-US" dirty="0">
                <a:latin typeface="宋体" pitchFamily="2" charset="-122"/>
              </a:rPr>
              <a:t>”</a:t>
            </a:r>
            <a:r>
              <a:rPr lang="zh-CN" altLang="en-US" dirty="0">
                <a:ea typeface="仿宋_GB2312" charset="-122"/>
              </a:rPr>
              <a:t>字构成展翅的鹰形，寓意中国一汽鹰击长空，翱翔蓝天。</a:t>
            </a:r>
            <a:r>
              <a:rPr lang="en-US" altLang="zh-CN" dirty="0">
                <a:ea typeface="仿宋_GB2312" charset="-122"/>
              </a:rPr>
              <a:t>(</a:t>
            </a:r>
            <a:r>
              <a:rPr lang="zh-CN" altLang="en-US" dirty="0">
                <a:ea typeface="仿宋_GB2312" charset="-122"/>
              </a:rPr>
              <a:t>其他答案言之有理亦可</a:t>
            </a:r>
            <a:r>
              <a:rPr lang="en-US" altLang="zh-CN" dirty="0">
                <a:latin typeface="Symbol" pitchFamily="18" charset="2"/>
                <a:ea typeface="仿宋_GB2312" charset="-122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683568" y="188640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9.(2015</a:t>
            </a:r>
            <a:r>
              <a:rPr lang="zh-CN" altLang="en-US" sz="2000" b="1" dirty="0">
                <a:ea typeface="宋体" pitchFamily="2" charset="-122"/>
              </a:rPr>
              <a:t>黑龙江模拟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右面是中国一汽的车标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底色为蓝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，请写出该标志的构图要素及其寓意，要求语意简明，句子通顺，不超过</a:t>
            </a:r>
            <a:r>
              <a:rPr lang="en-US" altLang="zh-CN" sz="2000" b="1" dirty="0">
                <a:ea typeface="宋体" pitchFamily="2" charset="-122"/>
              </a:rPr>
              <a:t>70</a:t>
            </a:r>
            <a:r>
              <a:rPr lang="zh-CN" altLang="en-US" sz="2000" b="1" dirty="0">
                <a:ea typeface="宋体" pitchFamily="2" charset="-122"/>
              </a:rPr>
              <a:t>个字。</a:t>
            </a:r>
          </a:p>
        </p:txBody>
      </p:sp>
      <p:pic>
        <p:nvPicPr>
          <p:cNvPr id="3074" name="Picture 2" descr="E:\USER\Desktop\1589197_4506771_125359078580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565" y="1268760"/>
            <a:ext cx="3744416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0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0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82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6071" y="188640"/>
            <a:ext cx="2531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ea typeface="隶书" pitchFamily="49" charset="-122"/>
              </a:rPr>
              <a:t>考点</a:t>
            </a:r>
            <a:r>
              <a:rPr lang="en-US" altLang="zh-CN" sz="2800" b="1" dirty="0">
                <a:solidFill>
                  <a:srgbClr val="FF0000"/>
                </a:solidFill>
                <a:ea typeface="隶书" pitchFamily="49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ea typeface="隶书" pitchFamily="49" charset="-122"/>
              </a:rPr>
              <a:t>　图片类</a:t>
            </a:r>
            <a:endParaRPr lang="zh-CN" altLang="en-US" sz="28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666" y="868070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图片类题目主要有解说图片和描述图片两种类型</a:t>
            </a:r>
            <a:endParaRPr lang="zh-CN" altLang="en-US" sz="2000" b="1" dirty="0"/>
          </a:p>
        </p:txBody>
      </p:sp>
      <p:sp>
        <p:nvSpPr>
          <p:cNvPr id="4" name="矩形 3"/>
          <p:cNvSpPr/>
          <p:nvPr/>
        </p:nvSpPr>
        <p:spPr>
          <a:xfrm>
            <a:off x="827584" y="1412776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1.</a:t>
            </a:r>
            <a:r>
              <a:rPr lang="zh-CN" altLang="en-US" sz="2000" b="1" dirty="0">
                <a:ea typeface="黑体" pitchFamily="49" charset="-122"/>
              </a:rPr>
              <a:t>解说图片类</a:t>
            </a:r>
            <a:endParaRPr lang="zh-CN" altLang="en-US" sz="2000" b="1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9592" y="1988840"/>
            <a:ext cx="7632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宋体" pitchFamily="2" charset="-122"/>
              </a:rPr>
              <a:t>解说图片类题目首先要确定框架图的结构层次，然后分列概述各层次的内容。注意整体表述内容，注意不要漏掉图中的词语，表述要流畅。</a:t>
            </a:r>
          </a:p>
        </p:txBody>
      </p:sp>
      <p:sp>
        <p:nvSpPr>
          <p:cNvPr id="7" name="矩形 6"/>
          <p:cNvSpPr/>
          <p:nvPr/>
        </p:nvSpPr>
        <p:spPr>
          <a:xfrm>
            <a:off x="683568" y="3604791"/>
            <a:ext cx="1955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黑体" pitchFamily="49" charset="-122"/>
              </a:rPr>
              <a:t>2.</a:t>
            </a:r>
            <a:r>
              <a:rPr lang="zh-CN" altLang="en-US" sz="2400" b="1" dirty="0">
                <a:ea typeface="黑体" pitchFamily="49" charset="-122"/>
              </a:rPr>
              <a:t>描述图片类</a:t>
            </a:r>
            <a:endParaRPr lang="zh-CN" altLang="en-US" sz="2400" b="1" dirty="0"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1532" y="4437112"/>
            <a:ext cx="78949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宋体" pitchFamily="2" charset="-122"/>
              </a:rPr>
              <a:t>描述图片类题目答题时，首先要找到图片中的要素，主要是图案、色彩、人物的动作、表情等，不要遗漏。表述时注意修辞，往往修辞要在景物描写和人物的神态上下功夫。描述时注意顺序和主题的突出，最后注意表达的准确、形象。</a:t>
            </a:r>
          </a:p>
        </p:txBody>
      </p:sp>
    </p:spTree>
    <p:extLst>
      <p:ext uri="{BB962C8B-B14F-4D97-AF65-F5344CB8AC3E}">
        <p14:creationId xmlns:p14="http://schemas.microsoft.com/office/powerpoint/2010/main" val="14277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pic>
        <p:nvPicPr>
          <p:cNvPr id="87044" name="Picture 3" descr="F:\大样\PS文件2016语文\16HTD7-4a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47" y="1457291"/>
            <a:ext cx="3403857" cy="252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7" y="110172"/>
            <a:ext cx="2196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a typeface="隶书" pitchFamily="49" charset="-122"/>
              </a:rPr>
              <a:t>考点</a:t>
            </a:r>
            <a:r>
              <a:rPr lang="en-US" altLang="zh-CN" sz="2400" b="1" dirty="0">
                <a:solidFill>
                  <a:srgbClr val="FF0000"/>
                </a:solidFill>
                <a:ea typeface="隶书" pitchFamily="49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ea typeface="隶书" pitchFamily="49" charset="-122"/>
              </a:rPr>
              <a:t>　图片类</a:t>
            </a:r>
            <a:endParaRPr lang="zh-CN" altLang="en-US" sz="24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578297"/>
            <a:ext cx="8928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【</a:t>
            </a:r>
            <a:r>
              <a:rPr lang="zh-CN" altLang="en-US" sz="2000" b="1" dirty="0">
                <a:ea typeface="黑体" pitchFamily="49" charset="-122"/>
              </a:rPr>
              <a:t>例</a:t>
            </a:r>
            <a:r>
              <a:rPr lang="en-US" altLang="zh-CN" sz="2000" b="1" dirty="0">
                <a:ea typeface="黑体" pitchFamily="49" charset="-122"/>
              </a:rPr>
              <a:t>8】</a:t>
            </a:r>
            <a:r>
              <a:rPr lang="en-US" altLang="zh-CN" sz="2000" b="1" dirty="0">
                <a:ea typeface="宋体" pitchFamily="2" charset="-122"/>
              </a:rPr>
              <a:t>(2014</a:t>
            </a:r>
            <a:r>
              <a:rPr lang="zh-CN" altLang="en-US" sz="2000" b="1" dirty="0">
                <a:ea typeface="宋体" pitchFamily="2" charset="-122"/>
              </a:rPr>
              <a:t>新课标全国卷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Ⅱ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下面是某班级春游活动的构思框架，请把这个构思写成一段话，要求内容完整，表述准确，语言连贯，不超过</a:t>
            </a:r>
            <a:r>
              <a:rPr lang="en-US" altLang="zh-CN" sz="2000" b="1" dirty="0">
                <a:ea typeface="宋体" pitchFamily="2" charset="-122"/>
              </a:rPr>
              <a:t>75</a:t>
            </a:r>
            <a:r>
              <a:rPr lang="zh-CN" altLang="en-US" sz="2000" b="1" dirty="0">
                <a:ea typeface="宋体" pitchFamily="2" charset="-122"/>
              </a:rPr>
              <a:t>个字。</a:t>
            </a:r>
            <a:r>
              <a:rPr lang="en-US" altLang="zh-CN" sz="2000" b="1" dirty="0">
                <a:ea typeface="宋体" pitchFamily="2" charset="-122"/>
              </a:rPr>
              <a:t>(6</a:t>
            </a:r>
            <a:r>
              <a:rPr lang="zh-CN" altLang="en-US" sz="2000" b="1" dirty="0" smtClean="0">
                <a:ea typeface="宋体" pitchFamily="2" charset="-122"/>
              </a:rPr>
              <a:t>分）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3779912" y="1286183"/>
            <a:ext cx="51845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dirty="0">
                <a:ea typeface="楷体_GB2312" pitchFamily="49" charset="-122"/>
              </a:rPr>
              <a:t>这是一道考核语言表达简明、连贯、得体、准确、鲜明、生动的题目，能力层级为表达运用</a:t>
            </a:r>
            <a:r>
              <a:rPr lang="en-US" altLang="zh-CN" dirty="0">
                <a:ea typeface="楷体_GB2312" pitchFamily="49" charset="-122"/>
              </a:rPr>
              <a:t>E</a:t>
            </a:r>
            <a:r>
              <a:rPr lang="zh-CN" altLang="en-US" dirty="0">
                <a:ea typeface="楷体_GB2312" pitchFamily="49" charset="-122"/>
              </a:rPr>
              <a:t>。给出一个框架图，让学生概括内容，和以前的图文转化的题目有所不同，以前的题目重在分析，分析不出表述肯定不对，此题降低了分析的难度，重在表达的能力的考核，更加接近语文的本质。解答本题，先要读懂图标的意思。图表在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dirty="0">
                <a:ea typeface="楷体_GB2312" pitchFamily="49" charset="-122"/>
              </a:rPr>
              <a:t>春游分</a:t>
            </a:r>
            <a:r>
              <a:rPr lang="en-US" altLang="zh-CN" dirty="0">
                <a:ea typeface="楷体_GB2312" pitchFamily="49" charset="-122"/>
              </a:rPr>
              <a:t>5</a:t>
            </a:r>
            <a:r>
              <a:rPr lang="zh-CN" altLang="en-US" dirty="0">
                <a:ea typeface="楷体_GB2312" pitchFamily="49" charset="-122"/>
              </a:rPr>
              <a:t>组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dirty="0">
                <a:ea typeface="楷体_GB2312" pitchFamily="49" charset="-122"/>
              </a:rPr>
              <a:t>这个大圆圈下分为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dirty="0">
                <a:ea typeface="楷体_GB2312" pitchFamily="49" charset="-122"/>
              </a:rPr>
              <a:t>小组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dirty="0">
                <a:ea typeface="楷体_GB2312" pitchFamily="49" charset="-122"/>
              </a:rPr>
              <a:t>和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dirty="0">
                <a:ea typeface="楷体_GB2312" pitchFamily="49" charset="-122"/>
              </a:rPr>
              <a:t>班级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dirty="0">
                <a:ea typeface="楷体_GB2312" pitchFamily="49" charset="-122"/>
              </a:rPr>
              <a:t>两个中圆圈，然后这两个中圆圈又分别包括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dirty="0">
                <a:ea typeface="楷体_GB2312" pitchFamily="49" charset="-122"/>
              </a:rPr>
              <a:t>物品准备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dirty="0">
                <a:ea typeface="楷体_GB2312" pitchFamily="49" charset="-122"/>
              </a:rPr>
              <a:t>、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dirty="0">
                <a:ea typeface="楷体_GB2312" pitchFamily="49" charset="-122"/>
              </a:rPr>
              <a:t>人人参与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dirty="0">
                <a:ea typeface="楷体_GB2312" pitchFamily="49" charset="-122"/>
              </a:rPr>
              <a:t>、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dirty="0">
                <a:ea typeface="楷体_GB2312" pitchFamily="49" charset="-122"/>
              </a:rPr>
              <a:t>组长协调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dirty="0">
                <a:ea typeface="楷体_GB2312" pitchFamily="49" charset="-122"/>
              </a:rPr>
              <a:t>和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dirty="0">
                <a:ea typeface="楷体_GB2312" pitchFamily="49" charset="-122"/>
              </a:rPr>
              <a:t>美食评比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dirty="0">
                <a:ea typeface="楷体_GB2312" pitchFamily="49" charset="-122"/>
              </a:rPr>
              <a:t>、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“</a:t>
            </a:r>
            <a:r>
              <a:rPr lang="zh-CN" altLang="en-US" dirty="0">
                <a:ea typeface="楷体_GB2312" pitchFamily="49" charset="-122"/>
              </a:rPr>
              <a:t>游艺活动</a:t>
            </a:r>
            <a:r>
              <a:rPr lang="zh-CN" altLang="en-US" dirty="0">
                <a:latin typeface="Arial" pitchFamily="34" charset="0"/>
                <a:ea typeface="宋体" pitchFamily="2" charset="-122"/>
              </a:rPr>
              <a:t>”</a:t>
            </a:r>
            <a:r>
              <a:rPr lang="zh-CN" altLang="en-US" dirty="0">
                <a:ea typeface="楷体_GB2312" pitchFamily="49" charset="-122"/>
              </a:rPr>
              <a:t>几个小圆圈。</a:t>
            </a:r>
            <a:r>
              <a:rPr lang="zh-CN" altLang="en-US" dirty="0">
                <a:ea typeface="宋体" pitchFamily="2" charset="-122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235269" y="4581128"/>
            <a:ext cx="85395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题目要求将这些内容组成一段话，而且不能超过</a:t>
            </a:r>
            <a:r>
              <a:rPr lang="en-US" altLang="zh-CN" sz="2000" b="1" dirty="0">
                <a:solidFill>
                  <a:srgbClr val="7030A0"/>
                </a:solidFill>
                <a:ea typeface="楷体_GB2312" pitchFamily="49" charset="-122"/>
              </a:rPr>
              <a:t>75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个字。组织答案时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应先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指出这是一次春游活动，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然后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讲春游的分组情况及其他要求。</a:t>
            </a:r>
            <a:r>
              <a:rPr lang="zh-CN" altLang="en-US" sz="2000" b="1" u="sng" dirty="0">
                <a:solidFill>
                  <a:srgbClr val="FF0000"/>
                </a:solidFill>
                <a:ea typeface="楷体_GB2312" pitchFamily="49" charset="-122"/>
              </a:rPr>
              <a:t>首先</a:t>
            </a:r>
            <a:r>
              <a:rPr lang="zh-CN" altLang="en-US" sz="2000" b="1" u="sng" dirty="0">
                <a:solidFill>
                  <a:srgbClr val="7030A0"/>
                </a:solidFill>
                <a:ea typeface="楷体_GB2312" pitchFamily="49" charset="-122"/>
              </a:rPr>
              <a:t>确定框架图的结构层次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，此题是春游分组，</a:t>
            </a: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然后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是准备和实施，在下个层次是准备和活动的具体内容。</a:t>
            </a:r>
            <a:r>
              <a:rPr lang="zh-CN" altLang="en-US" sz="2000" b="1" u="sng" dirty="0">
                <a:solidFill>
                  <a:srgbClr val="7030A0"/>
                </a:solidFill>
                <a:ea typeface="楷体_GB2312" pitchFamily="49" charset="-122"/>
              </a:rPr>
              <a:t>然后分别概述各层次的内容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，开始是分组，然后准备活动中的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物品准备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人人参与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组长协调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和活动中的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美食评比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游艺活动</a:t>
            </a:r>
            <a:r>
              <a:rPr lang="zh-CN" altLang="en-US" sz="2000" b="1" dirty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solidFill>
                  <a:srgbClr val="7030A0"/>
                </a:solidFill>
                <a:ea typeface="楷体_GB2312" pitchFamily="49" charset="-122"/>
              </a:rPr>
              <a:t>几个环节。</a:t>
            </a:r>
            <a:r>
              <a:rPr lang="zh-CN" altLang="en-US" sz="2000" b="1" u="sng" dirty="0">
                <a:solidFill>
                  <a:srgbClr val="7030A0"/>
                </a:solidFill>
                <a:ea typeface="楷体_GB2312" pitchFamily="49" charset="-122"/>
              </a:rPr>
              <a:t>最后整体表述内容，注意不要漏掉图中的词语，表述要流畅</a:t>
            </a:r>
            <a:r>
              <a:rPr lang="zh-CN" altLang="en-US" sz="2000" b="1" dirty="0" smtClean="0">
                <a:solidFill>
                  <a:srgbClr val="7030A0"/>
                </a:solidFill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7030A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2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332656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400" b="1" dirty="0">
                <a:ea typeface="仿宋_GB2312" charset="-122"/>
              </a:rPr>
              <a:t>示例：本次春游全班分为</a:t>
            </a:r>
            <a:r>
              <a:rPr lang="en-US" altLang="zh-CN" sz="2400" b="1" dirty="0">
                <a:ea typeface="仿宋_GB2312" charset="-122"/>
              </a:rPr>
              <a:t>5</a:t>
            </a:r>
            <a:r>
              <a:rPr lang="zh-CN" altLang="en-US" sz="2400" b="1" dirty="0">
                <a:ea typeface="仿宋_GB2312" charset="-122"/>
              </a:rPr>
              <a:t>个小组，以组为单位准备所需物品，要求人人参与，组长负责协调；各组拿出美食进行班级评比，并参加游艺活动。</a:t>
            </a:r>
          </a:p>
        </p:txBody>
      </p:sp>
      <p:sp>
        <p:nvSpPr>
          <p:cNvPr id="3" name="矩形 2"/>
          <p:cNvSpPr/>
          <p:nvPr/>
        </p:nvSpPr>
        <p:spPr>
          <a:xfrm>
            <a:off x="323528" y="2780928"/>
            <a:ext cx="85689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8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008000"/>
                </a:solidFill>
                <a:ea typeface="黑体" pitchFamily="49" charset="-122"/>
              </a:rPr>
              <a:t>点拨</a:t>
            </a:r>
            <a:r>
              <a:rPr lang="en-US" altLang="zh-CN" sz="2400" b="1" dirty="0">
                <a:solidFill>
                  <a:srgbClr val="008000"/>
                </a:solidFill>
                <a:ea typeface="黑体" pitchFamily="49" charset="-122"/>
              </a:rPr>
              <a:t>】</a:t>
            </a:r>
            <a:r>
              <a:rPr lang="zh-CN" altLang="en-US" sz="2400" b="1" dirty="0">
                <a:ea typeface="楷体_GB2312" pitchFamily="49" charset="-122"/>
              </a:rPr>
              <a:t>图文转化的题目是近几年高考较为热门的题目，</a:t>
            </a:r>
            <a:r>
              <a:rPr lang="en-US" altLang="zh-CN" sz="2400" b="1" dirty="0">
                <a:ea typeface="楷体_GB2312" pitchFamily="49" charset="-122"/>
              </a:rPr>
              <a:t>2013</a:t>
            </a:r>
            <a:r>
              <a:rPr lang="zh-CN" altLang="en-US" sz="2400" b="1" dirty="0">
                <a:ea typeface="楷体_GB2312" pitchFamily="49" charset="-122"/>
              </a:rPr>
              <a:t>年新课标高考考了两个图标，</a:t>
            </a:r>
            <a:r>
              <a:rPr lang="en-US" altLang="zh-CN" sz="2400" b="1" dirty="0">
                <a:ea typeface="楷体_GB2312" pitchFamily="49" charset="-122"/>
              </a:rPr>
              <a:t>2014</a:t>
            </a:r>
            <a:r>
              <a:rPr lang="zh-CN" altLang="en-US" sz="2400" b="1" dirty="0">
                <a:ea typeface="楷体_GB2312" pitchFamily="49" charset="-122"/>
              </a:rPr>
              <a:t>年改为框架图。图文转化题目在各省市的高考题中也较为常见，安徽的概括画面，山东的描述画面，江苏和天津的漫画都是这类题目，总之这是高考的一个命题点，并逐渐的向重视语言表达能力的方向发展。</a:t>
            </a:r>
          </a:p>
        </p:txBody>
      </p:sp>
    </p:spTree>
    <p:extLst>
      <p:ext uri="{BB962C8B-B14F-4D97-AF65-F5344CB8AC3E}">
        <p14:creationId xmlns:p14="http://schemas.microsoft.com/office/powerpoint/2010/main" val="427433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9" name="Group 26"/>
          <p:cNvGrpSpPr>
            <a:grpSpLocks/>
          </p:cNvGrpSpPr>
          <p:nvPr/>
        </p:nvGrpSpPr>
        <p:grpSpPr bwMode="auto">
          <a:xfrm>
            <a:off x="467544" y="844227"/>
            <a:ext cx="8280920" cy="2290762"/>
            <a:chOff x="0" y="1812"/>
            <a:chExt cx="5760" cy="1443"/>
          </a:xfrm>
        </p:grpSpPr>
        <p:sp>
          <p:nvSpPr>
            <p:cNvPr id="91140" name="Rectangle 5"/>
            <p:cNvSpPr>
              <a:spLocks noChangeArrowheads="1"/>
            </p:cNvSpPr>
            <p:nvPr/>
          </p:nvSpPr>
          <p:spPr bwMode="auto">
            <a:xfrm>
              <a:off x="0" y="1812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FF6600"/>
                  </a:solidFill>
                  <a:prstDash val="lgDash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/>
              <a:endParaRPr lang="zh-CN" altLang="en-US"/>
            </a:p>
          </p:txBody>
        </p:sp>
        <p:pic>
          <p:nvPicPr>
            <p:cNvPr id="91141" name="Picture 7" descr="16HTD7-4b.TIF"/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1933"/>
              <a:ext cx="4219" cy="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42" name="Oval 8"/>
            <p:cNvSpPr>
              <a:spLocks noChangeArrowheads="1"/>
            </p:cNvSpPr>
            <p:nvPr/>
          </p:nvSpPr>
          <p:spPr bwMode="auto">
            <a:xfrm>
              <a:off x="657" y="1888"/>
              <a:ext cx="499" cy="272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/>
              <a:endParaRPr lang="zh-CN" altLang="en-US"/>
            </a:p>
          </p:txBody>
        </p:sp>
        <p:sp>
          <p:nvSpPr>
            <p:cNvPr id="91143" name="Oval 12"/>
            <p:cNvSpPr>
              <a:spLocks noChangeArrowheads="1"/>
            </p:cNvSpPr>
            <p:nvPr/>
          </p:nvSpPr>
          <p:spPr bwMode="auto">
            <a:xfrm>
              <a:off x="2018" y="1875"/>
              <a:ext cx="423" cy="26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/>
              <a:endParaRPr lang="zh-CN" altLang="en-US"/>
            </a:p>
          </p:txBody>
        </p:sp>
        <p:sp>
          <p:nvSpPr>
            <p:cNvPr id="91144" name="Oval 14"/>
            <p:cNvSpPr>
              <a:spLocks noChangeArrowheads="1"/>
            </p:cNvSpPr>
            <p:nvPr/>
          </p:nvSpPr>
          <p:spPr bwMode="auto">
            <a:xfrm>
              <a:off x="1355" y="1875"/>
              <a:ext cx="416" cy="255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/>
              <a:endParaRPr lang="zh-CN" altLang="en-US"/>
            </a:p>
          </p:txBody>
        </p:sp>
        <p:sp>
          <p:nvSpPr>
            <p:cNvPr id="91145" name="Oval 15"/>
            <p:cNvSpPr>
              <a:spLocks noChangeArrowheads="1"/>
            </p:cNvSpPr>
            <p:nvPr/>
          </p:nvSpPr>
          <p:spPr bwMode="auto">
            <a:xfrm>
              <a:off x="2835" y="1888"/>
              <a:ext cx="680" cy="29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/>
              <a:endParaRPr lang="zh-CN" altLang="en-US"/>
            </a:p>
          </p:txBody>
        </p:sp>
        <p:sp>
          <p:nvSpPr>
            <p:cNvPr id="91146" name="Oval 16"/>
            <p:cNvSpPr>
              <a:spLocks noChangeArrowheads="1"/>
            </p:cNvSpPr>
            <p:nvPr/>
          </p:nvSpPr>
          <p:spPr bwMode="auto">
            <a:xfrm>
              <a:off x="3535" y="1883"/>
              <a:ext cx="680" cy="29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/>
              <a:endParaRPr lang="zh-CN" altLang="en-US"/>
            </a:p>
          </p:txBody>
        </p:sp>
        <p:pic>
          <p:nvPicPr>
            <p:cNvPr id="91147" name="Picture 17" descr="16HTD7-4b.TIF"/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" y="1933"/>
              <a:ext cx="4219" cy="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48" name="Oval 18"/>
            <p:cNvSpPr>
              <a:spLocks noChangeArrowheads="1"/>
            </p:cNvSpPr>
            <p:nvPr/>
          </p:nvSpPr>
          <p:spPr bwMode="auto">
            <a:xfrm>
              <a:off x="3530" y="1883"/>
              <a:ext cx="680" cy="29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/>
              <a:endParaRPr lang="zh-CN" altLang="en-US"/>
            </a:p>
          </p:txBody>
        </p:sp>
        <p:sp>
          <p:nvSpPr>
            <p:cNvPr id="91149" name="Oval 25"/>
            <p:cNvSpPr>
              <a:spLocks noChangeArrowheads="1"/>
            </p:cNvSpPr>
            <p:nvPr/>
          </p:nvSpPr>
          <p:spPr bwMode="auto">
            <a:xfrm>
              <a:off x="4211" y="1883"/>
              <a:ext cx="653" cy="299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defRPr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200338" y="116632"/>
            <a:ext cx="8764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【</a:t>
            </a:r>
            <a:r>
              <a:rPr lang="zh-CN" altLang="en-US" sz="2000" b="1" dirty="0">
                <a:ea typeface="黑体" pitchFamily="49" charset="-122"/>
              </a:rPr>
              <a:t>例</a:t>
            </a:r>
            <a:r>
              <a:rPr lang="en-US" altLang="zh-CN" sz="2000" b="1" dirty="0">
                <a:ea typeface="黑体" pitchFamily="49" charset="-122"/>
              </a:rPr>
              <a:t>9】</a:t>
            </a:r>
            <a:r>
              <a:rPr lang="en-US" altLang="zh-CN" sz="2000" b="1" dirty="0">
                <a:ea typeface="宋体" pitchFamily="2" charset="-122"/>
              </a:rPr>
              <a:t>(2015</a:t>
            </a:r>
            <a:r>
              <a:rPr lang="zh-CN" altLang="en-US" sz="2000" b="1" dirty="0">
                <a:ea typeface="宋体" pitchFamily="2" charset="-122"/>
              </a:rPr>
              <a:t>云南重点中学联考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下面是某市地下老旧管线管理的构思框架，请把这个构思写成一段话，要求内容完整，表述准确，语言连贯，不超过</a:t>
            </a:r>
            <a:r>
              <a:rPr lang="en-US" altLang="zh-CN" sz="2000" b="1" dirty="0">
                <a:ea typeface="宋体" pitchFamily="2" charset="-122"/>
              </a:rPr>
              <a:t>75</a:t>
            </a:r>
            <a:r>
              <a:rPr lang="zh-CN" altLang="en-US" sz="2000" b="1" dirty="0">
                <a:ea typeface="宋体" pitchFamily="2" charset="-122"/>
              </a:rPr>
              <a:t>个字。</a:t>
            </a:r>
          </a:p>
        </p:txBody>
      </p:sp>
      <p:sp>
        <p:nvSpPr>
          <p:cNvPr id="4" name="矩形 3"/>
          <p:cNvSpPr/>
          <p:nvPr/>
        </p:nvSpPr>
        <p:spPr>
          <a:xfrm>
            <a:off x="232361" y="3362216"/>
            <a:ext cx="84249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本题考查考生语言表达准确、鲜明、生动，简明、连贯、得体的能力，能力层次为</a:t>
            </a:r>
            <a:r>
              <a:rPr lang="en-US" altLang="zh-CN" sz="2000" b="1" dirty="0">
                <a:ea typeface="楷体_GB2312" pitchFamily="49" charset="-122"/>
              </a:rPr>
              <a:t>E</a:t>
            </a:r>
            <a:r>
              <a:rPr lang="zh-CN" altLang="en-US" sz="2000" b="1" dirty="0">
                <a:ea typeface="楷体_GB2312" pitchFamily="49" charset="-122"/>
              </a:rPr>
              <a:t>级</a:t>
            </a:r>
            <a:r>
              <a:rPr lang="en-US" altLang="zh-CN" sz="2000" b="1" dirty="0">
                <a:ea typeface="楷体_GB2312" pitchFamily="49" charset="-122"/>
              </a:rPr>
              <a:t>(</a:t>
            </a:r>
            <a:r>
              <a:rPr lang="zh-CN" altLang="en-US" sz="2000" b="1" dirty="0">
                <a:ea typeface="楷体_GB2312" pitchFamily="49" charset="-122"/>
              </a:rPr>
              <a:t>表达应用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)</a:t>
            </a:r>
            <a:r>
              <a:rPr lang="zh-CN" altLang="en-US" sz="2000" b="1" dirty="0">
                <a:ea typeface="楷体_GB2312" pitchFamily="49" charset="-122"/>
              </a:rPr>
              <a:t>。这是一道图文转化的题目，图是构思框架，答题时注意把这些转化为语言，在框架中主要是准备活动和实施过程，表述时要注意条理清晰。解答本题要把握考题要求，只有根据考题要求进行回答，才能有的放矢。考题要求往往对内容有一定的提示性，比较题目要求和图标信息，简要归纳概括，就可准确答题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4836" y="5517232"/>
            <a:ext cx="84969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仿宋_GB2312" charset="-122"/>
              </a:rPr>
              <a:t>示例：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地下老旧管线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管理</a:t>
            </a:r>
            <a:r>
              <a:rPr lang="zh-CN" altLang="en-US" sz="2000" b="1" dirty="0">
                <a:ea typeface="仿宋_GB2312" charset="-122"/>
              </a:rPr>
              <a:t>分为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两个</a:t>
            </a:r>
            <a:r>
              <a:rPr lang="zh-CN" altLang="en-US" sz="2000" b="1" dirty="0">
                <a:ea typeface="仿宋_GB2312" charset="-122"/>
              </a:rPr>
              <a:t>阶段：先对</a:t>
            </a:r>
            <a:r>
              <a:rPr lang="zh-CN" altLang="en-US" sz="2000" b="1" dirty="0">
                <a:solidFill>
                  <a:srgbClr val="FF0000"/>
                </a:solidFill>
                <a:ea typeface="仿宋_GB2312" charset="-122"/>
              </a:rPr>
              <a:t>供排水系统</a:t>
            </a:r>
            <a:r>
              <a:rPr lang="zh-CN" altLang="en-US" sz="2000" b="1" dirty="0">
                <a:ea typeface="仿宋_GB2312" charset="-122"/>
              </a:rPr>
              <a:t>及</a:t>
            </a:r>
            <a:r>
              <a:rPr lang="zh-CN" altLang="en-US" sz="2000" b="1" dirty="0">
                <a:solidFill>
                  <a:srgbClr val="FF0000"/>
                </a:solidFill>
                <a:ea typeface="仿宋_GB2312" charset="-122"/>
              </a:rPr>
              <a:t>燃气</a:t>
            </a:r>
            <a:r>
              <a:rPr lang="zh-CN" altLang="en-US" sz="2000" b="1" dirty="0">
                <a:ea typeface="仿宋_GB2312" charset="-122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ea typeface="仿宋_GB2312" charset="-122"/>
              </a:rPr>
              <a:t>电力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管线信息</a:t>
            </a:r>
            <a:r>
              <a:rPr lang="zh-CN" altLang="en-US" sz="2000" b="1" dirty="0">
                <a:ea typeface="仿宋_GB2312" charset="-122"/>
              </a:rPr>
              <a:t>进行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普查</a:t>
            </a:r>
            <a:r>
              <a:rPr lang="zh-CN" altLang="en-US" sz="2000" b="1" dirty="0">
                <a:ea typeface="仿宋_GB2312" charset="-122"/>
              </a:rPr>
              <a:t>；再通过制定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建设计划</a:t>
            </a:r>
            <a:r>
              <a:rPr lang="zh-CN" altLang="en-US" sz="2000" b="1" dirty="0">
                <a:ea typeface="仿宋_GB2312" charset="-122"/>
              </a:rPr>
              <a:t>、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统筹安排</a:t>
            </a:r>
            <a:r>
              <a:rPr lang="zh-CN" altLang="en-US" sz="2000" b="1" dirty="0">
                <a:ea typeface="仿宋_GB2312" charset="-122"/>
              </a:rPr>
              <a:t>建设、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预留接口</a:t>
            </a:r>
            <a:r>
              <a:rPr lang="zh-CN" altLang="en-US" sz="2000" b="1" dirty="0">
                <a:ea typeface="仿宋_GB2312" charset="-122"/>
              </a:rPr>
              <a:t>完成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改造</a:t>
            </a:r>
            <a:r>
              <a:rPr lang="zh-CN" altLang="en-US" sz="2000" b="1" dirty="0">
                <a:ea typeface="仿宋_GB231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648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3" descr="F:\大样\PS文件2016语文\16HTD7-4c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82" y="836712"/>
            <a:ext cx="3097213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23528" y="188640"/>
            <a:ext cx="871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【</a:t>
            </a:r>
            <a:r>
              <a:rPr lang="zh-CN" altLang="en-US" sz="2000" b="1" dirty="0">
                <a:ea typeface="黑体" pitchFamily="49" charset="-122"/>
              </a:rPr>
              <a:t>例</a:t>
            </a:r>
            <a:r>
              <a:rPr lang="en-US" altLang="zh-CN" sz="2000" b="1" dirty="0">
                <a:ea typeface="黑体" pitchFamily="49" charset="-122"/>
              </a:rPr>
              <a:t>10】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名师工作室原创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请</a:t>
            </a:r>
            <a:r>
              <a:rPr lang="zh-CN" altLang="en-US" sz="2000" b="1" dirty="0" smtClean="0">
                <a:ea typeface="宋体" pitchFamily="2" charset="-122"/>
              </a:rPr>
              <a:t>看下面的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2000" b="1" dirty="0">
                <a:ea typeface="宋体" pitchFamily="2" charset="-122"/>
              </a:rPr>
              <a:t>T</a:t>
            </a:r>
            <a:r>
              <a:rPr lang="zh-CN" altLang="en-US" sz="2000" b="1" dirty="0">
                <a:ea typeface="宋体" pitchFamily="2" charset="-122"/>
              </a:rPr>
              <a:t>型人才示意图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，按要求答题</a:t>
            </a:r>
            <a:r>
              <a:rPr lang="zh-CN" altLang="en-US" sz="2000" b="1" dirty="0" smtClean="0">
                <a:ea typeface="宋体" pitchFamily="2" charset="-122"/>
              </a:rPr>
              <a:t>。</a:t>
            </a:r>
            <a:endParaRPr lang="zh-CN" altLang="en-US" sz="2000" b="1" dirty="0"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1728" y="98072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(1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简要说明用字母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2400" b="1" dirty="0">
                <a:ea typeface="宋体" pitchFamily="2" charset="-122"/>
              </a:rPr>
              <a:t>T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宋体" pitchFamily="2" charset="-122"/>
              </a:rPr>
              <a:t>来命名这类人才的理由。</a:t>
            </a:r>
          </a:p>
        </p:txBody>
      </p:sp>
      <p:sp>
        <p:nvSpPr>
          <p:cNvPr id="5" name="矩形 4"/>
          <p:cNvSpPr/>
          <p:nvPr/>
        </p:nvSpPr>
        <p:spPr>
          <a:xfrm>
            <a:off x="3923928" y="209276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(2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ea typeface="宋体" pitchFamily="2" charset="-122"/>
              </a:rPr>
              <a:t>联系实际，谈谈你对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2400" b="1" dirty="0">
                <a:ea typeface="宋体" pitchFamily="2" charset="-122"/>
              </a:rPr>
              <a:t>T</a:t>
            </a:r>
            <a:r>
              <a:rPr lang="zh-CN" altLang="en-US" sz="2400" b="1" dirty="0">
                <a:ea typeface="宋体" pitchFamily="2" charset="-122"/>
              </a:rPr>
              <a:t>型人才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>
                <a:ea typeface="宋体" pitchFamily="2" charset="-122"/>
              </a:rPr>
              <a:t>的认识。</a:t>
            </a:r>
            <a:r>
              <a:rPr lang="en-US" altLang="zh-CN" sz="2400" b="1" dirty="0">
                <a:ea typeface="宋体" pitchFamily="2" charset="-122"/>
              </a:rPr>
              <a:t>(</a:t>
            </a:r>
            <a:r>
              <a:rPr lang="zh-CN" altLang="en-US" sz="2400" b="1" dirty="0">
                <a:ea typeface="宋体" pitchFamily="2" charset="-122"/>
              </a:rPr>
              <a:t>不超过</a:t>
            </a:r>
            <a:r>
              <a:rPr lang="en-US" altLang="zh-CN" sz="2400" b="1" dirty="0">
                <a:ea typeface="宋体" pitchFamily="2" charset="-122"/>
              </a:rPr>
              <a:t>60</a:t>
            </a:r>
            <a:r>
              <a:rPr lang="zh-CN" altLang="en-US" sz="2400" b="1" dirty="0">
                <a:ea typeface="宋体" pitchFamily="2" charset="-122"/>
              </a:rPr>
              <a:t>字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endParaRPr lang="en-US" altLang="zh-CN" sz="2400" b="1" dirty="0"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8296" y="3151891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本题考查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语言表达准确、鲜明、生动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的能力，属于图文转换题型。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2000" b="1" dirty="0">
                <a:ea typeface="楷体_GB2312" pitchFamily="49" charset="-122"/>
              </a:rPr>
              <a:t>T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型人才示意图所表示的内容很清楚，考生应该不难理解，只是要明白当下对于复合型人才的需求现状。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4182" y="4365104"/>
            <a:ext cx="85782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仿宋_GB2312" charset="-122"/>
              </a:rPr>
              <a:t>示例：</a:t>
            </a:r>
            <a:r>
              <a:rPr lang="en-US" altLang="zh-CN" sz="2000" b="1" dirty="0">
                <a:ea typeface="仿宋_GB231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2000" b="1" dirty="0">
                <a:ea typeface="仿宋_GB2312" charset="-122"/>
              </a:rPr>
              <a:t>─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可表示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横向知识</a:t>
            </a:r>
            <a:r>
              <a:rPr lang="zh-CN" altLang="en-US" sz="2000" b="1" dirty="0">
                <a:ea typeface="仿宋_GB2312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广博性</a:t>
            </a:r>
            <a:r>
              <a:rPr lang="zh-CN" altLang="en-US" sz="2000" b="1" dirty="0">
                <a:ea typeface="仿宋_GB2312" charset="-122"/>
              </a:rPr>
              <a:t>，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仿宋_GB2312" charset="-122"/>
              </a:rPr>
              <a:t>│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可代表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纵向技能</a:t>
            </a:r>
            <a:r>
              <a:rPr lang="zh-CN" altLang="en-US" sz="2000" b="1" dirty="0">
                <a:ea typeface="仿宋_GB2312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精深度</a:t>
            </a:r>
            <a:r>
              <a:rPr lang="zh-CN" altLang="en-US" sz="2000" b="1" dirty="0">
                <a:ea typeface="仿宋_GB2312" charset="-122"/>
              </a:rPr>
              <a:t>，两者合成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2000" b="1" dirty="0">
                <a:ea typeface="仿宋_GB2312" charset="-122"/>
              </a:rPr>
              <a:t>T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字型，能准确、形象、简明地昭示这类复合型人才的鲜明特点。</a:t>
            </a:r>
          </a:p>
        </p:txBody>
      </p:sp>
      <p:sp>
        <p:nvSpPr>
          <p:cNvPr id="8" name="矩形 7"/>
          <p:cNvSpPr/>
          <p:nvPr/>
        </p:nvSpPr>
        <p:spPr>
          <a:xfrm>
            <a:off x="437048" y="5661248"/>
            <a:ext cx="8455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现代社会需要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en-US" altLang="zh-CN" sz="2000" b="1" dirty="0">
                <a:ea typeface="仿宋_GB2312" charset="-122"/>
              </a:rPr>
              <a:t>T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仿宋_GB2312" charset="-122"/>
              </a:rPr>
              <a:t>型人才，因此我们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不但</a:t>
            </a:r>
            <a:r>
              <a:rPr lang="zh-CN" altLang="en-US" sz="2000" b="1" dirty="0">
                <a:ea typeface="仿宋_GB2312" charset="-122"/>
              </a:rPr>
              <a:t>要努力掌握必要的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书本知识</a:t>
            </a:r>
            <a:r>
              <a:rPr lang="zh-CN" altLang="en-US" sz="2000" b="1" dirty="0">
                <a:ea typeface="仿宋_GB231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还</a:t>
            </a:r>
            <a:r>
              <a:rPr lang="zh-CN" altLang="en-US" sz="2000" b="1" dirty="0">
                <a:ea typeface="仿宋_GB2312" charset="-122"/>
              </a:rPr>
              <a:t>应主动地、有意识地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在实践中</a:t>
            </a:r>
            <a:r>
              <a:rPr lang="zh-CN" altLang="en-US" sz="2000" b="1" dirty="0">
                <a:ea typeface="仿宋_GB2312" charset="-122"/>
              </a:rPr>
              <a:t>培养自身全面发展的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各种能力</a:t>
            </a:r>
            <a:r>
              <a:rPr lang="zh-CN" altLang="en-US" sz="2000" b="1" dirty="0">
                <a:ea typeface="仿宋_GB231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618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6"/>
          <p:cNvSpPr>
            <a:spLocks noChangeArrowheads="1"/>
          </p:cNvSpPr>
          <p:nvPr/>
        </p:nvSpPr>
        <p:spPr bwMode="auto">
          <a:xfrm>
            <a:off x="0" y="2771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grpSp>
        <p:nvGrpSpPr>
          <p:cNvPr id="96261" name="Group 9"/>
          <p:cNvGrpSpPr>
            <a:grpSpLocks/>
          </p:cNvGrpSpPr>
          <p:nvPr/>
        </p:nvGrpSpPr>
        <p:grpSpPr bwMode="auto">
          <a:xfrm>
            <a:off x="1115616" y="1208180"/>
            <a:ext cx="7132467" cy="2592288"/>
            <a:chOff x="1066" y="2069"/>
            <a:chExt cx="3402" cy="1361"/>
          </a:xfrm>
        </p:grpSpPr>
        <p:pic>
          <p:nvPicPr>
            <p:cNvPr id="96262" name="Picture 5" descr="F:\大样\PS文件2016语文\16HTD7-4d.TIF"/>
            <p:cNvPicPr>
              <a:picLocks noChangeAspect="1" noChangeArrowheads="1"/>
            </p:cNvPicPr>
            <p:nvPr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2075"/>
              <a:ext cx="3402" cy="1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263" name="Line 8"/>
            <p:cNvSpPr>
              <a:spLocks noChangeShapeType="1"/>
            </p:cNvSpPr>
            <p:nvPr/>
          </p:nvSpPr>
          <p:spPr bwMode="auto">
            <a:xfrm>
              <a:off x="1066" y="2069"/>
              <a:ext cx="163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07504" y="116632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10.(</a:t>
            </a:r>
            <a:r>
              <a:rPr lang="zh-CN" altLang="en-US" sz="2000" b="1" dirty="0">
                <a:ea typeface="宋体" pitchFamily="2" charset="-122"/>
              </a:rPr>
              <a:t>名师工作室原创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下面是某高中高三语文学科复习计划的构思框架，请把这个构思写成一段话，要求内容完整，表述准确，语言连贯，不超过</a:t>
            </a:r>
            <a:r>
              <a:rPr lang="en-US" altLang="zh-CN" sz="2000" b="1" dirty="0">
                <a:ea typeface="宋体" pitchFamily="2" charset="-122"/>
              </a:rPr>
              <a:t>100</a:t>
            </a:r>
            <a:r>
              <a:rPr lang="zh-CN" altLang="en-US" sz="2000" b="1" dirty="0">
                <a:ea typeface="宋体" pitchFamily="2" charset="-122"/>
              </a:rPr>
              <a:t>字。</a:t>
            </a:r>
          </a:p>
        </p:txBody>
      </p:sp>
      <p:sp>
        <p:nvSpPr>
          <p:cNvPr id="4" name="矩形 3"/>
          <p:cNvSpPr/>
          <p:nvPr/>
        </p:nvSpPr>
        <p:spPr>
          <a:xfrm>
            <a:off x="393698" y="4869160"/>
            <a:ext cx="8424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仿宋_GB2312" charset="-122"/>
              </a:rPr>
              <a:t>示例：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高三语文复习</a:t>
            </a:r>
            <a:r>
              <a:rPr lang="zh-CN" altLang="en-US" sz="2000" b="1" dirty="0">
                <a:ea typeface="仿宋_GB2312" charset="-122"/>
              </a:rPr>
              <a:t>分成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两个阶段</a:t>
            </a:r>
            <a:r>
              <a:rPr lang="zh-CN" altLang="en-US" sz="2000" b="1" dirty="0">
                <a:ea typeface="仿宋_GB2312" charset="-122"/>
              </a:rPr>
              <a:t>：第一阶段进行</a:t>
            </a:r>
            <a:r>
              <a:rPr lang="zh-CN" altLang="en-US" sz="2000" b="1" dirty="0">
                <a:solidFill>
                  <a:srgbClr val="FF0000"/>
                </a:solidFill>
                <a:ea typeface="仿宋_GB2312" charset="-122"/>
              </a:rPr>
              <a:t>专项复习</a:t>
            </a:r>
            <a:r>
              <a:rPr lang="zh-CN" altLang="en-US" sz="2000" b="1" dirty="0">
                <a:ea typeface="仿宋_GB2312" charset="-122"/>
              </a:rPr>
              <a:t>，依次复习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古诗文阅读鉴赏、现代文阅读、语言知识语言表达、写作训练</a:t>
            </a:r>
            <a:r>
              <a:rPr lang="zh-CN" altLang="en-US" sz="2000" b="1" dirty="0">
                <a:ea typeface="仿宋_GB2312" charset="-122"/>
              </a:rPr>
              <a:t>四个专题；第二阶段进行</a:t>
            </a:r>
            <a:r>
              <a:rPr lang="zh-CN" altLang="en-US" sz="2000" b="1" dirty="0">
                <a:solidFill>
                  <a:srgbClr val="FF0000"/>
                </a:solidFill>
                <a:ea typeface="仿宋_GB2312" charset="-122"/>
              </a:rPr>
              <a:t>综合复习</a:t>
            </a:r>
            <a:r>
              <a:rPr lang="zh-CN" altLang="en-US" sz="2000" b="1" dirty="0">
                <a:ea typeface="仿宋_GB2312" charset="-122"/>
              </a:rPr>
              <a:t>，主要做综合试题，同时进行各专项的第二次强化。</a:t>
            </a:r>
          </a:p>
        </p:txBody>
      </p:sp>
    </p:spTree>
    <p:extLst>
      <p:ext uri="{BB962C8B-B14F-4D97-AF65-F5344CB8AC3E}">
        <p14:creationId xmlns:p14="http://schemas.microsoft.com/office/powerpoint/2010/main" val="6062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4"/>
          <p:cNvSpPr>
            <a:spLocks noChangeArrowheads="1"/>
          </p:cNvSpPr>
          <p:nvPr/>
        </p:nvSpPr>
        <p:spPr bwMode="auto">
          <a:xfrm>
            <a:off x="0" y="2557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pic>
        <p:nvPicPr>
          <p:cNvPr id="98308" name="Picture 3" descr="F:\大样\PS文件2016语文\16HTD7-4e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9315"/>
            <a:ext cx="3602038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69874" y="116632"/>
            <a:ext cx="8622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11.(2015</a:t>
            </a:r>
            <a:r>
              <a:rPr lang="zh-CN" altLang="en-US" sz="2000" b="1" dirty="0">
                <a:ea typeface="宋体" pitchFamily="2" charset="-122"/>
              </a:rPr>
              <a:t>合肥质检</a:t>
            </a:r>
            <a:r>
              <a:rPr lang="en-US" altLang="zh-CN" sz="2000" b="1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下</a:t>
            </a:r>
            <a:r>
              <a:rPr lang="zh-CN" altLang="en-US" sz="2000" b="1" dirty="0" smtClean="0">
                <a:ea typeface="宋体" pitchFamily="2" charset="-122"/>
              </a:rPr>
              <a:t>图</a:t>
            </a:r>
            <a:r>
              <a:rPr lang="zh-CN" altLang="en-US" sz="2000" b="1" dirty="0">
                <a:ea typeface="宋体" pitchFamily="2" charset="-122"/>
              </a:rPr>
              <a:t>是一组真实的照片。二十年前奶奶推着孙子，</a:t>
            </a:r>
            <a:r>
              <a:rPr lang="en-US" altLang="zh-CN" sz="2000" b="1" dirty="0">
                <a:ea typeface="宋体" pitchFamily="2" charset="-122"/>
              </a:rPr>
              <a:t>20</a:t>
            </a:r>
            <a:r>
              <a:rPr lang="zh-CN" altLang="en-US" sz="2000" b="1" dirty="0">
                <a:ea typeface="宋体" pitchFamily="2" charset="-122"/>
              </a:rPr>
              <a:t>年后孙子推着奶奶，照片拍摄于同一个地点。请紧扣画面细节，续写下面一段话，不超过</a:t>
            </a:r>
            <a:r>
              <a:rPr lang="en-US" altLang="zh-CN" sz="2000" b="1" dirty="0">
                <a:ea typeface="宋体" pitchFamily="2" charset="-122"/>
              </a:rPr>
              <a:t>100</a:t>
            </a:r>
            <a:r>
              <a:rPr lang="zh-CN" altLang="en-US" sz="2000" b="1" dirty="0">
                <a:ea typeface="宋体" pitchFamily="2" charset="-122"/>
              </a:rPr>
              <a:t>字。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4293096"/>
            <a:ext cx="8208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楷体_GB2312" pitchFamily="49" charset="-122"/>
              </a:rPr>
              <a:t>时间都去哪儿了，二十年匆匆而过，我长大了，您却老了。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……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635" y="5157192"/>
            <a:ext cx="8261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仿宋_GB2312" charset="-122"/>
              </a:rPr>
              <a:t>示例：二十年，你用小小的童车推着我幸福地成长。二十年，您身后的小树早已枝繁叶茂，而您却已华发苍颜。如今，我愿用我的青春年华，推出您安康的晚年。</a:t>
            </a:r>
          </a:p>
        </p:txBody>
      </p:sp>
    </p:spTree>
    <p:extLst>
      <p:ext uri="{BB962C8B-B14F-4D97-AF65-F5344CB8AC3E}">
        <p14:creationId xmlns:p14="http://schemas.microsoft.com/office/powerpoint/2010/main" val="190278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1520" y="166688"/>
            <a:ext cx="8496300" cy="1246088"/>
          </a:xfrm>
        </p:spPr>
        <p:txBody>
          <a:bodyPr>
            <a:normAutofit lnSpcReduction="10000"/>
          </a:bodyPr>
          <a:lstStyle/>
          <a:p>
            <a:pPr eaLnBrk="1"/>
            <a:r>
              <a:rPr lang="en-US" altLang="zh-CN" sz="2000" dirty="0" smtClean="0">
                <a:ea typeface="宋体" pitchFamily="2" charset="-122"/>
              </a:rPr>
              <a:t>4.(2014</a:t>
            </a:r>
            <a:r>
              <a:rPr lang="zh-CN" altLang="en-US" sz="2000" dirty="0" smtClean="0">
                <a:ea typeface="宋体" pitchFamily="2" charset="-122"/>
              </a:rPr>
              <a:t>安徽卷</a:t>
            </a:r>
            <a:r>
              <a:rPr lang="en-US" altLang="zh-CN" sz="2000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dirty="0" smtClean="0">
                <a:ea typeface="宋体" pitchFamily="2" charset="-122"/>
              </a:rPr>
              <a:t>下面关于我国正在建造的大型射电望远镜的图片和文字材料，是某所中学科技节期间一块展板上的内容。请筛选相关信息，以解说员的身份，向前来参观的同学作介绍。要求：简明、生动、得体，至少运用一种修辞手法，不超过</a:t>
            </a:r>
            <a:r>
              <a:rPr lang="en-US" altLang="zh-CN" sz="2000" dirty="0" smtClean="0">
                <a:ea typeface="宋体" pitchFamily="2" charset="-122"/>
              </a:rPr>
              <a:t>100</a:t>
            </a:r>
            <a:r>
              <a:rPr lang="zh-CN" altLang="en-US" sz="2000" dirty="0" smtClean="0">
                <a:ea typeface="宋体" pitchFamily="2" charset="-122"/>
              </a:rPr>
              <a:t>字。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0" y="2814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pic>
        <p:nvPicPr>
          <p:cNvPr id="11268" name="Picture 3" descr="F:\大样\PS文件2016语文\16HTD7-4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1268760"/>
            <a:ext cx="5903913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135438" y="3586163"/>
            <a:ext cx="87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 sz="1800" b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3020873"/>
            <a:ext cx="88924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ea typeface="楷体_GB2312" pitchFamily="49" charset="-122"/>
              </a:rPr>
              <a:t>名　　称：</a:t>
            </a:r>
            <a:r>
              <a:rPr lang="en-US" altLang="zh-CN" sz="2000" dirty="0" smtClean="0">
                <a:ea typeface="楷体_GB2312" pitchFamily="49" charset="-122"/>
              </a:rPr>
              <a:t>500</a:t>
            </a:r>
            <a:r>
              <a:rPr lang="zh-CN" altLang="en-US" sz="2000" dirty="0" smtClean="0">
                <a:ea typeface="楷体_GB2312" pitchFamily="49" charset="-122"/>
              </a:rPr>
              <a:t>米口径球面射电望远镜</a:t>
            </a:r>
          </a:p>
          <a:p>
            <a:r>
              <a:rPr lang="zh-CN" altLang="en-US" sz="2000" dirty="0" smtClean="0">
                <a:ea typeface="楷体_GB2312" pitchFamily="49" charset="-122"/>
              </a:rPr>
              <a:t>选址特点：贵州黔南平塘县天然喀斯特洼坑</a:t>
            </a:r>
          </a:p>
          <a:p>
            <a:r>
              <a:rPr lang="zh-CN" altLang="en-US" sz="2000" dirty="0" smtClean="0">
                <a:ea typeface="楷体_GB2312" pitchFamily="49" charset="-122"/>
              </a:rPr>
              <a:t>构造特点：球冠状反射面由约</a:t>
            </a:r>
            <a:r>
              <a:rPr lang="en-US" altLang="zh-CN" sz="2000" dirty="0" smtClean="0">
                <a:ea typeface="楷体_GB2312" pitchFamily="49" charset="-122"/>
              </a:rPr>
              <a:t>1800</a:t>
            </a:r>
            <a:r>
              <a:rPr lang="zh-CN" altLang="en-US" sz="2000" dirty="0" smtClean="0">
                <a:ea typeface="楷体_GB2312" pitchFamily="49" charset="-122"/>
              </a:rPr>
              <a:t>个六边形球面单元拼合而成</a:t>
            </a:r>
          </a:p>
          <a:p>
            <a:r>
              <a:rPr lang="zh-CN" altLang="en-US" sz="2000" dirty="0" smtClean="0">
                <a:ea typeface="楷体_GB2312" pitchFamily="49" charset="-122"/>
              </a:rPr>
              <a:t>建造特点：利用四面环山、中间凹陷的天然喀斯特洼坑铺设超大口径的球冠</a:t>
            </a:r>
            <a:endParaRPr lang="en-US" altLang="zh-CN" sz="2000" dirty="0" smtClean="0">
              <a:ea typeface="楷体_GB2312" pitchFamily="49" charset="-122"/>
            </a:endParaRPr>
          </a:p>
          <a:p>
            <a:r>
              <a:rPr lang="en-US" altLang="zh-CN" sz="2000" dirty="0">
                <a:ea typeface="楷体_GB2312" pitchFamily="49" charset="-122"/>
              </a:rPr>
              <a:t> </a:t>
            </a:r>
            <a:r>
              <a:rPr lang="en-US" altLang="zh-CN" sz="2000" dirty="0" smtClean="0">
                <a:ea typeface="楷体_GB2312" pitchFamily="49" charset="-122"/>
              </a:rPr>
              <a:t>                      </a:t>
            </a:r>
            <a:r>
              <a:rPr lang="zh-CN" altLang="en-US" sz="2000" dirty="0" smtClean="0">
                <a:ea typeface="楷体_GB2312" pitchFamily="49" charset="-122"/>
              </a:rPr>
              <a:t>状反射面</a:t>
            </a:r>
            <a:endParaRPr lang="en-US" altLang="zh-CN" sz="2000" dirty="0" smtClean="0">
              <a:ea typeface="楷体_GB2312" pitchFamily="49" charset="-122"/>
            </a:endParaRPr>
          </a:p>
          <a:p>
            <a:r>
              <a:rPr lang="zh-CN" altLang="en-US" sz="2000" dirty="0" smtClean="0">
                <a:ea typeface="楷体_GB2312" pitchFamily="49" charset="-122"/>
              </a:rPr>
              <a:t>用途：将我国空间测控范围由地球同步轨道延伸至太阳系外缘，探测宇宙中的</a:t>
            </a:r>
            <a:endParaRPr lang="en-US" altLang="zh-CN" sz="2000" dirty="0" smtClean="0">
              <a:ea typeface="楷体_GB2312" pitchFamily="49" charset="-122"/>
            </a:endParaRPr>
          </a:p>
          <a:p>
            <a:r>
              <a:rPr lang="en-US" altLang="zh-CN" sz="2000" dirty="0">
                <a:ea typeface="楷体_GB2312" pitchFamily="49" charset="-122"/>
              </a:rPr>
              <a:t> </a:t>
            </a:r>
            <a:r>
              <a:rPr lang="en-US" altLang="zh-CN" sz="2000" dirty="0" smtClean="0">
                <a:ea typeface="楷体_GB2312" pitchFamily="49" charset="-122"/>
              </a:rPr>
              <a:t>             </a:t>
            </a:r>
            <a:r>
              <a:rPr lang="zh-CN" altLang="en-US" sz="2000" dirty="0" smtClean="0">
                <a:ea typeface="楷体_GB2312" pitchFamily="49" charset="-122"/>
              </a:rPr>
              <a:t>遥远信号和物质，搜索地外文明和生物</a:t>
            </a:r>
          </a:p>
          <a:p>
            <a:r>
              <a:rPr lang="zh-CN" altLang="en-US" sz="2000" dirty="0" smtClean="0">
                <a:ea typeface="楷体_GB2312" pitchFamily="49" charset="-122"/>
              </a:rPr>
              <a:t>意义：将成为世界上最大的天文射电望远镜，未来</a:t>
            </a:r>
            <a:r>
              <a:rPr lang="en-US" altLang="zh-CN" sz="2000" dirty="0" smtClean="0">
                <a:ea typeface="楷体_GB2312" pitchFamily="49" charset="-122"/>
              </a:rPr>
              <a:t>20</a:t>
            </a:r>
            <a:r>
              <a:rPr lang="zh-CN" altLang="en-US" sz="2000" dirty="0" smtClean="0">
                <a:ea typeface="楷体_GB2312" pitchFamily="49" charset="-122"/>
              </a:rPr>
              <a:t>～</a:t>
            </a:r>
            <a:r>
              <a:rPr lang="en-US" altLang="zh-CN" sz="2000" dirty="0" smtClean="0">
                <a:ea typeface="楷体_GB2312" pitchFamily="49" charset="-122"/>
              </a:rPr>
              <a:t>30</a:t>
            </a:r>
            <a:r>
              <a:rPr lang="zh-CN" altLang="en-US" sz="2000" dirty="0" smtClean="0">
                <a:ea typeface="楷体_GB2312" pitchFamily="49" charset="-122"/>
              </a:rPr>
              <a:t>年处于世界一流地位</a:t>
            </a:r>
          </a:p>
        </p:txBody>
      </p:sp>
      <p:sp>
        <p:nvSpPr>
          <p:cNvPr id="4" name="矩形 3"/>
          <p:cNvSpPr/>
          <p:nvPr/>
        </p:nvSpPr>
        <p:spPr>
          <a:xfrm>
            <a:off x="198376" y="5593674"/>
            <a:ext cx="8910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ea typeface="黑体" pitchFamily="49" charset="-122"/>
              </a:rPr>
              <a:t>【</a:t>
            </a:r>
            <a:r>
              <a:rPr lang="zh-CN" altLang="en-US" sz="2400" b="1" dirty="0" smtClean="0">
                <a:solidFill>
                  <a:srgbClr val="7030A0"/>
                </a:solidFill>
                <a:ea typeface="黑体" pitchFamily="49" charset="-122"/>
              </a:rPr>
              <a:t>答案</a:t>
            </a:r>
            <a:r>
              <a:rPr lang="en-US" altLang="zh-CN" sz="2400" b="1" dirty="0" smtClean="0">
                <a:solidFill>
                  <a:srgbClr val="7030A0"/>
                </a:solidFill>
                <a:ea typeface="黑体" pitchFamily="49" charset="-122"/>
              </a:rPr>
              <a:t>】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示例：同学们，展板上介绍的巨型球面射电望远镜，口径有</a:t>
            </a:r>
            <a:r>
              <a:rPr lang="en-US" altLang="zh-CN" sz="2400" b="1" dirty="0" smtClean="0">
                <a:solidFill>
                  <a:srgbClr val="7030A0"/>
                </a:solidFill>
                <a:ea typeface="仿宋_GB2312" charset="-122"/>
              </a:rPr>
              <a:t>500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米，像一只巨碗，安放在天然喀斯特洼坑中。它建成后将是世界上最大的射电望远镜，能为我们探测遥远的天外之谜。</a:t>
            </a:r>
          </a:p>
        </p:txBody>
      </p:sp>
    </p:spTree>
    <p:extLst>
      <p:ext uri="{BB962C8B-B14F-4D97-AF65-F5344CB8AC3E}">
        <p14:creationId xmlns:p14="http://schemas.microsoft.com/office/powerpoint/2010/main" val="420679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/>
      <p:bldP spid="2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4675" y="188640"/>
            <a:ext cx="2196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考点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　图表类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799579"/>
            <a:ext cx="8712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ea typeface="宋体" pitchFamily="2" charset="-122"/>
              </a:rPr>
              <a:t>         图表</a:t>
            </a:r>
            <a:r>
              <a:rPr lang="zh-CN" altLang="en-US" sz="2000" b="1" dirty="0">
                <a:ea typeface="宋体" pitchFamily="2" charset="-122"/>
              </a:rPr>
              <a:t>类题目主要是表文转换，所谓表文转换是指把图表内容转化成文字表述。要求考生根据图表中的有关内容，分析有关材料，辨别或挖掘某些隐含性信息，或对材料进行综合性评价，主要考查考生的语言运用综合能力。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1916832"/>
            <a:ext cx="22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1.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图表类高考题型  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9495" y="238895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常见的表文类转换题有以下几种</a:t>
            </a:r>
            <a:r>
              <a:rPr lang="zh-CN" altLang="en-US" sz="2000" b="1" dirty="0" smtClean="0">
                <a:ea typeface="宋体" pitchFamily="2" charset="-122"/>
              </a:rPr>
              <a:t>：</a:t>
            </a:r>
            <a:endParaRPr lang="zh-CN" altLang="en-US" sz="2000" b="1" dirty="0"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2595" y="4800927"/>
            <a:ext cx="8496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此类题目将数据以直观的图形显示出来，用坐标表示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两个或多个关系项</a:t>
            </a:r>
            <a:r>
              <a:rPr lang="zh-CN" altLang="en-US" sz="2000" b="1" dirty="0">
                <a:ea typeface="宋体" pitchFamily="2" charset="-122"/>
              </a:rPr>
              <a:t>，向阅读者介绍或展示某个情况。答题者需认真弄清题设，搞清关系，然后准确地把握住规律，解决问题。 </a:t>
            </a:r>
          </a:p>
        </p:txBody>
      </p:sp>
      <p:sp>
        <p:nvSpPr>
          <p:cNvPr id="7" name="矩形 6"/>
          <p:cNvSpPr/>
          <p:nvPr/>
        </p:nvSpPr>
        <p:spPr>
          <a:xfrm>
            <a:off x="456870" y="4293096"/>
            <a:ext cx="2802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ea typeface="宋体" pitchFamily="2" charset="-122"/>
              </a:rPr>
              <a:t>(2</a:t>
            </a:r>
            <a:r>
              <a:rPr lang="en-US" altLang="zh-CN" sz="2000" b="1" dirty="0">
                <a:solidFill>
                  <a:srgbClr val="00206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2060"/>
                </a:solidFill>
                <a:ea typeface="宋体" pitchFamily="2" charset="-122"/>
              </a:rPr>
              <a:t>柱形图表阅读概括题</a:t>
            </a:r>
          </a:p>
        </p:txBody>
      </p:sp>
      <p:sp>
        <p:nvSpPr>
          <p:cNvPr id="8" name="矩形 7"/>
          <p:cNvSpPr/>
          <p:nvPr/>
        </p:nvSpPr>
        <p:spPr>
          <a:xfrm>
            <a:off x="472674" y="3501008"/>
            <a:ext cx="83426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此类题将详细数据以表格的形式列出，这些数据按规律排列，做题时要认真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研读出它的规律</a:t>
            </a:r>
            <a:r>
              <a:rPr lang="zh-CN" altLang="en-US" sz="2000" b="1" dirty="0">
                <a:ea typeface="宋体" pitchFamily="2" charset="-122"/>
              </a:rPr>
              <a:t>，依题目要求用文字准确地把规律表述出来。</a:t>
            </a:r>
          </a:p>
        </p:txBody>
      </p:sp>
      <p:sp>
        <p:nvSpPr>
          <p:cNvPr id="9" name="矩形 8"/>
          <p:cNvSpPr/>
          <p:nvPr/>
        </p:nvSpPr>
        <p:spPr>
          <a:xfrm>
            <a:off x="539552" y="2924944"/>
            <a:ext cx="2286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ea typeface="宋体" pitchFamily="2" charset="-122"/>
              </a:rPr>
              <a:t>(1</a:t>
            </a:r>
            <a:r>
              <a:rPr lang="en-US" altLang="zh-CN" sz="2000" b="1" dirty="0">
                <a:solidFill>
                  <a:srgbClr val="00206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2060"/>
                </a:solidFill>
                <a:ea typeface="宋体" pitchFamily="2" charset="-122"/>
              </a:rPr>
              <a:t>表格阅读概括题</a:t>
            </a:r>
          </a:p>
        </p:txBody>
      </p:sp>
    </p:spTree>
    <p:extLst>
      <p:ext uri="{BB962C8B-B14F-4D97-AF65-F5344CB8AC3E}">
        <p14:creationId xmlns:p14="http://schemas.microsoft.com/office/powerpoint/2010/main" val="324297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7474" y="4293096"/>
            <a:ext cx="8142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ea typeface="宋体" pitchFamily="2" charset="-122"/>
              </a:rPr>
              <a:t>         这</a:t>
            </a:r>
            <a:r>
              <a:rPr lang="zh-CN" altLang="en-US" sz="2000" b="1" dirty="0">
                <a:ea typeface="宋体" pitchFamily="2" charset="-122"/>
              </a:rPr>
              <a:t>类题是将数据用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坐标轴加曲线</a:t>
            </a:r>
            <a:r>
              <a:rPr lang="zh-CN" altLang="en-US" sz="2000" b="1" dirty="0">
                <a:ea typeface="宋体" pitchFamily="2" charset="-122"/>
              </a:rPr>
              <a:t>的方式来表示，其实也可以换成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柱形图表</a:t>
            </a:r>
            <a:r>
              <a:rPr lang="zh-CN" altLang="en-US" sz="2000" b="1" dirty="0">
                <a:ea typeface="宋体" pitchFamily="2" charset="-122"/>
              </a:rPr>
              <a:t>，答题方法与之相似。 </a:t>
            </a:r>
          </a:p>
        </p:txBody>
      </p:sp>
      <p:sp>
        <p:nvSpPr>
          <p:cNvPr id="3" name="矩形 2"/>
          <p:cNvSpPr/>
          <p:nvPr/>
        </p:nvSpPr>
        <p:spPr>
          <a:xfrm>
            <a:off x="799821" y="3573016"/>
            <a:ext cx="278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ea typeface="宋体" pitchFamily="2" charset="-122"/>
              </a:rPr>
              <a:t>(5</a:t>
            </a:r>
            <a:r>
              <a:rPr lang="en-US" altLang="zh-CN" sz="2000" b="1" dirty="0">
                <a:solidFill>
                  <a:srgbClr val="00206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2060"/>
                </a:solidFill>
                <a:ea typeface="宋体" pitchFamily="2" charset="-122"/>
              </a:rPr>
              <a:t>曲线图表阅读概括题</a:t>
            </a:r>
          </a:p>
        </p:txBody>
      </p:sp>
      <p:sp>
        <p:nvSpPr>
          <p:cNvPr id="4" name="矩形 3"/>
          <p:cNvSpPr/>
          <p:nvPr/>
        </p:nvSpPr>
        <p:spPr>
          <a:xfrm>
            <a:off x="448063" y="2492896"/>
            <a:ext cx="84647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ea typeface="宋体" pitchFamily="2" charset="-122"/>
              </a:rPr>
              <a:t>         这</a:t>
            </a:r>
            <a:r>
              <a:rPr lang="zh-CN" altLang="en-US" sz="2000" b="1" dirty="0">
                <a:ea typeface="宋体" pitchFamily="2" charset="-122"/>
              </a:rPr>
              <a:t>类题一般用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切饼的方法</a:t>
            </a:r>
            <a:r>
              <a:rPr lang="zh-CN" altLang="en-US" sz="2000" b="1" dirty="0">
                <a:ea typeface="宋体" pitchFamily="2" charset="-122"/>
              </a:rPr>
              <a:t>将几个不同部分所占的比例形象地展示给读者，答题时只要用文字表达出这种比例就可以了。</a:t>
            </a:r>
          </a:p>
        </p:txBody>
      </p:sp>
      <p:sp>
        <p:nvSpPr>
          <p:cNvPr id="5" name="矩形 4"/>
          <p:cNvSpPr/>
          <p:nvPr/>
        </p:nvSpPr>
        <p:spPr>
          <a:xfrm>
            <a:off x="799821" y="1725888"/>
            <a:ext cx="278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ea typeface="宋体" pitchFamily="2" charset="-122"/>
              </a:rPr>
              <a:t>(4</a:t>
            </a:r>
            <a:r>
              <a:rPr lang="en-US" altLang="zh-CN" sz="2000" b="1" dirty="0">
                <a:solidFill>
                  <a:srgbClr val="00206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2060"/>
                </a:solidFill>
                <a:ea typeface="宋体" pitchFamily="2" charset="-122"/>
              </a:rPr>
              <a:t>饼式图表阅读概括题</a:t>
            </a:r>
          </a:p>
        </p:txBody>
      </p:sp>
      <p:sp>
        <p:nvSpPr>
          <p:cNvPr id="6" name="矩形 5"/>
          <p:cNvSpPr/>
          <p:nvPr/>
        </p:nvSpPr>
        <p:spPr>
          <a:xfrm>
            <a:off x="271881" y="692696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ea typeface="宋体" pitchFamily="2" charset="-122"/>
              </a:rPr>
              <a:t>         此</a:t>
            </a:r>
            <a:r>
              <a:rPr lang="zh-CN" altLang="en-US" sz="2000" b="1" dirty="0">
                <a:ea typeface="宋体" pitchFamily="2" charset="-122"/>
              </a:rPr>
              <a:t>类题采用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结构式图表</a:t>
            </a:r>
            <a:r>
              <a:rPr lang="zh-CN" altLang="en-US" sz="2000" b="1" dirty="0">
                <a:ea typeface="宋体" pitchFamily="2" charset="-122"/>
              </a:rPr>
              <a:t>，将事物或某些概念连接起来，要求答题者根据这种结构关系，特别是要注意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箭头方向</a:t>
            </a:r>
            <a:r>
              <a:rPr lang="zh-CN" altLang="en-US" sz="2000" b="1" dirty="0">
                <a:ea typeface="宋体" pitchFamily="2" charset="-122"/>
              </a:rPr>
              <a:t>所表达的意思，用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语言</a:t>
            </a:r>
            <a:r>
              <a:rPr lang="zh-CN" altLang="en-US" sz="2000" b="1" dirty="0">
                <a:ea typeface="宋体" pitchFamily="2" charset="-122"/>
              </a:rPr>
              <a:t>将所示内容表现出来。</a:t>
            </a:r>
          </a:p>
        </p:txBody>
      </p:sp>
      <p:sp>
        <p:nvSpPr>
          <p:cNvPr id="7" name="矩形 6"/>
          <p:cNvSpPr/>
          <p:nvPr/>
        </p:nvSpPr>
        <p:spPr>
          <a:xfrm>
            <a:off x="708198" y="116632"/>
            <a:ext cx="278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ea typeface="宋体" pitchFamily="2" charset="-122"/>
              </a:rPr>
              <a:t>(3</a:t>
            </a:r>
            <a:r>
              <a:rPr lang="en-US" altLang="zh-CN" sz="2000" b="1" dirty="0">
                <a:solidFill>
                  <a:srgbClr val="00206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2060"/>
                </a:solidFill>
                <a:ea typeface="宋体" pitchFamily="2" charset="-122"/>
              </a:rPr>
              <a:t>结构图表阅读概括题</a:t>
            </a:r>
          </a:p>
        </p:txBody>
      </p:sp>
    </p:spTree>
    <p:extLst>
      <p:ext uri="{BB962C8B-B14F-4D97-AF65-F5344CB8AC3E}">
        <p14:creationId xmlns:p14="http://schemas.microsoft.com/office/powerpoint/2010/main" val="35412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332656"/>
            <a:ext cx="2173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2.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图表类考查角度</a:t>
            </a:r>
            <a:endParaRPr lang="zh-CN" altLang="en-US" sz="20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868070"/>
            <a:ext cx="3281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ea typeface="宋体" pitchFamily="2" charset="-122"/>
              </a:rPr>
              <a:t>考查角度主要有以下两种：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1372706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文字转换题，即将图表内容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用文字</a:t>
            </a:r>
            <a:r>
              <a:rPr lang="zh-CN" altLang="en-US" sz="2000" b="1" dirty="0">
                <a:ea typeface="宋体" pitchFamily="2" charset="-122"/>
              </a:rPr>
              <a:t>表述出来。</a:t>
            </a:r>
          </a:p>
        </p:txBody>
      </p:sp>
      <p:sp>
        <p:nvSpPr>
          <p:cNvPr id="6" name="矩形 5"/>
          <p:cNvSpPr/>
          <p:nvPr/>
        </p:nvSpPr>
        <p:spPr>
          <a:xfrm>
            <a:off x="539552" y="1988840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信息推断题，即针对图表数据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作结论</a:t>
            </a:r>
            <a:r>
              <a:rPr lang="zh-CN" altLang="en-US" sz="2000" b="1" dirty="0">
                <a:ea typeface="宋体" pitchFamily="2" charset="-122"/>
              </a:rPr>
              <a:t>或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提建议</a:t>
            </a:r>
            <a:r>
              <a:rPr lang="zh-CN" altLang="en-US" sz="2000" b="1" dirty="0">
                <a:ea typeface="宋体" pitchFamily="2" charset="-122"/>
              </a:rPr>
              <a:t>。 </a:t>
            </a:r>
          </a:p>
        </p:txBody>
      </p:sp>
      <p:sp>
        <p:nvSpPr>
          <p:cNvPr id="7" name="矩形 6"/>
          <p:cNvSpPr/>
          <p:nvPr/>
        </p:nvSpPr>
        <p:spPr>
          <a:xfrm>
            <a:off x="395536" y="2636912"/>
            <a:ext cx="2706190" cy="455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3.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图表类题目解题步骤</a:t>
            </a:r>
          </a:p>
        </p:txBody>
      </p:sp>
      <p:sp>
        <p:nvSpPr>
          <p:cNvPr id="8" name="矩形 7"/>
          <p:cNvSpPr/>
          <p:nvPr/>
        </p:nvSpPr>
        <p:spPr>
          <a:xfrm>
            <a:off x="827584" y="3085629"/>
            <a:ext cx="2249334" cy="455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第一步：读懂图表</a:t>
            </a:r>
            <a:endParaRPr lang="zh-CN" alt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1848" y="3494080"/>
            <a:ext cx="86876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ea typeface="宋体" pitchFamily="2" charset="-122"/>
              </a:rPr>
              <a:t>解读图表的流程：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源信息</a:t>
            </a:r>
            <a:r>
              <a:rPr lang="en-US" altLang="zh-CN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(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图表</a:t>
            </a:r>
            <a:r>
              <a:rPr lang="en-US" altLang="zh-CN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宋体" pitchFamily="2" charset="-122"/>
              </a:rPr>
              <a:t>)</a:t>
            </a:r>
            <a:r>
              <a:rPr lang="en-US" altLang="zh-CN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→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观察认读→分析理解→归纳概括→文字表达</a:t>
            </a:r>
            <a:r>
              <a:rPr lang="zh-CN" altLang="en-US" sz="2000" b="1" dirty="0">
                <a:ea typeface="宋体" pitchFamily="2" charset="-122"/>
              </a:rPr>
              <a:t>。 </a:t>
            </a:r>
          </a:p>
        </p:txBody>
      </p:sp>
      <p:sp>
        <p:nvSpPr>
          <p:cNvPr id="10" name="矩形 9"/>
          <p:cNvSpPr/>
          <p:nvPr/>
        </p:nvSpPr>
        <p:spPr>
          <a:xfrm>
            <a:off x="364594" y="5877272"/>
            <a:ext cx="838386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ea typeface="宋体" pitchFamily="2" charset="-122"/>
              </a:rPr>
              <a:t>(3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注意图表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细节</a:t>
            </a:r>
            <a:r>
              <a:rPr lang="zh-CN" altLang="en-US" sz="2000" b="1" dirty="0">
                <a:ea typeface="宋体" pitchFamily="2" charset="-122"/>
              </a:rPr>
              <a:t>。图表中一些细节不能忽视，它往往起提示作用。如图表下的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注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等。 </a:t>
            </a:r>
          </a:p>
        </p:txBody>
      </p:sp>
      <p:sp>
        <p:nvSpPr>
          <p:cNvPr id="11" name="矩形 10"/>
          <p:cNvSpPr/>
          <p:nvPr/>
        </p:nvSpPr>
        <p:spPr>
          <a:xfrm>
            <a:off x="395536" y="4889661"/>
            <a:ext cx="82089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重视数据变化。数据的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变化</a:t>
            </a:r>
            <a:r>
              <a:rPr lang="zh-CN" altLang="en-US" sz="2000" b="1" dirty="0">
                <a:ea typeface="宋体" pitchFamily="2" charset="-122"/>
              </a:rPr>
              <a:t>往往说明了某个问题，而这可能正是这个材料的重要之处，这也是得到观点的源头。</a:t>
            </a:r>
          </a:p>
        </p:txBody>
      </p:sp>
      <p:sp>
        <p:nvSpPr>
          <p:cNvPr id="12" name="矩形 11"/>
          <p:cNvSpPr/>
          <p:nvPr/>
        </p:nvSpPr>
        <p:spPr>
          <a:xfrm>
            <a:off x="395536" y="3915542"/>
            <a:ext cx="849394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注重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整体</a:t>
            </a:r>
            <a:r>
              <a:rPr lang="zh-CN" altLang="en-US" sz="2000" b="1" dirty="0">
                <a:ea typeface="宋体" pitchFamily="2" charset="-122"/>
              </a:rPr>
              <a:t>阅读。对这类考题，应当先对材料或图表资料等有一个整体的了解，把握一个大主题或方向。要通过整体阅读，搜索有效信息。</a:t>
            </a:r>
          </a:p>
        </p:txBody>
      </p:sp>
    </p:spTree>
    <p:extLst>
      <p:ext uri="{BB962C8B-B14F-4D97-AF65-F5344CB8AC3E}">
        <p14:creationId xmlns:p14="http://schemas.microsoft.com/office/powerpoint/2010/main" val="121975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188640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第二步：明确要求</a:t>
            </a:r>
            <a:endParaRPr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2056" y="1844824"/>
            <a:ext cx="84504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(3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明确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修辞</a:t>
            </a:r>
            <a:r>
              <a:rPr lang="zh-CN" altLang="en-US" sz="2000" b="1" dirty="0">
                <a:ea typeface="宋体" pitchFamily="2" charset="-122"/>
              </a:rPr>
              <a:t>及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字数</a:t>
            </a:r>
            <a:r>
              <a:rPr lang="zh-CN" altLang="en-US" sz="2000" b="1" dirty="0">
                <a:ea typeface="宋体" pitchFamily="2" charset="-122"/>
              </a:rPr>
              <a:t>要求。只有根据考题要求进行回答，才能有的放矢；同时考题要求往往对内容有一定的提示性。这样，比较分析内容，就可准确回答问题。 </a:t>
            </a:r>
          </a:p>
        </p:txBody>
      </p:sp>
      <p:sp>
        <p:nvSpPr>
          <p:cNvPr id="4" name="矩形 3"/>
          <p:cNvSpPr/>
          <p:nvPr/>
        </p:nvSpPr>
        <p:spPr>
          <a:xfrm>
            <a:off x="430596" y="1268760"/>
            <a:ext cx="2273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明确表述对象。</a:t>
            </a:r>
          </a:p>
        </p:txBody>
      </p:sp>
      <p:sp>
        <p:nvSpPr>
          <p:cNvPr id="5" name="矩形 4"/>
          <p:cNvSpPr/>
          <p:nvPr/>
        </p:nvSpPr>
        <p:spPr>
          <a:xfrm>
            <a:off x="395536" y="755432"/>
            <a:ext cx="4581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明确是文字转换题还是信息推断题。</a:t>
            </a:r>
          </a:p>
        </p:txBody>
      </p:sp>
      <p:sp>
        <p:nvSpPr>
          <p:cNvPr id="7" name="矩形 6"/>
          <p:cNvSpPr/>
          <p:nvPr/>
        </p:nvSpPr>
        <p:spPr>
          <a:xfrm>
            <a:off x="539552" y="2860487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第三步：组织答案</a:t>
            </a:r>
            <a:endParaRPr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3303856"/>
            <a:ext cx="8612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表述对象一般为图表名称的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关键词</a:t>
            </a:r>
            <a:r>
              <a:rPr lang="zh-CN" altLang="en-US" sz="2000" b="1" dirty="0">
                <a:ea typeface="宋体" pitchFamily="2" charset="-122"/>
              </a:rPr>
              <a:t>，文字转换题概括时不得遗漏信息，作结论时针对性要强。</a:t>
            </a:r>
          </a:p>
        </p:txBody>
      </p:sp>
      <p:sp>
        <p:nvSpPr>
          <p:cNvPr id="9" name="矩形 8"/>
          <p:cNvSpPr/>
          <p:nvPr/>
        </p:nvSpPr>
        <p:spPr>
          <a:xfrm>
            <a:off x="179512" y="4012768"/>
            <a:ext cx="8712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注意题目中的特殊限制：一是句式的限制，用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单句</a:t>
            </a:r>
            <a:r>
              <a:rPr lang="zh-CN" altLang="en-US" sz="2000" b="1" dirty="0">
                <a:ea typeface="宋体" pitchFamily="2" charset="-122"/>
              </a:rPr>
              <a:t>表达只能含有一组主谓宾成分，用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复句</a:t>
            </a:r>
            <a:r>
              <a:rPr lang="zh-CN" altLang="en-US" sz="2000" b="1" dirty="0">
                <a:ea typeface="宋体" pitchFamily="2" charset="-122"/>
              </a:rPr>
              <a:t>要标明句间的逻辑关系；二是字数的限制，在表达时要注意年号和数字的规范。</a:t>
            </a:r>
          </a:p>
        </p:txBody>
      </p:sp>
      <p:sp>
        <p:nvSpPr>
          <p:cNvPr id="10" name="矩形 9"/>
          <p:cNvSpPr/>
          <p:nvPr/>
        </p:nvSpPr>
        <p:spPr>
          <a:xfrm>
            <a:off x="273778" y="5085184"/>
            <a:ext cx="87627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(3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注意在表达中不能出现语病，特别是在反映事物变化或规律时，选用词语要准确。如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增长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加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了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增加到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增长了</a:t>
            </a:r>
            <a:r>
              <a:rPr lang="en-US" altLang="zh-CN" sz="2000" b="1" dirty="0">
                <a:ea typeface="宋体" pitchFamily="2" charset="-122"/>
              </a:rPr>
              <a:t>××</a:t>
            </a:r>
            <a:r>
              <a:rPr lang="zh-CN" altLang="en-US" sz="2000" b="1" dirty="0">
                <a:ea typeface="宋体" pitchFamily="2" charset="-122"/>
              </a:rPr>
              <a:t>倍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与同期相比，增长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……”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减少了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减少到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减少了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百分数、分数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近一半</a:t>
            </a:r>
            <a:r>
              <a:rPr lang="en-US" altLang="zh-CN" sz="2000" b="1" dirty="0">
                <a:ea typeface="宋体" pitchFamily="2" charset="-122"/>
              </a:rPr>
              <a:t>(50%</a:t>
            </a:r>
            <a:r>
              <a:rPr lang="zh-CN" altLang="en-US" sz="2000" b="1" dirty="0">
                <a:ea typeface="宋体" pitchFamily="2" charset="-122"/>
              </a:rPr>
              <a:t>左右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大部分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比例在</a:t>
            </a:r>
            <a:r>
              <a:rPr lang="en-US" altLang="zh-CN" sz="2000" b="1" dirty="0">
                <a:ea typeface="宋体" pitchFamily="2" charset="-122"/>
              </a:rPr>
              <a:t>55%</a:t>
            </a:r>
            <a:r>
              <a:rPr lang="zh-CN" altLang="en-US" sz="2000" b="1" dirty="0">
                <a:ea typeface="宋体" pitchFamily="2" charset="-122"/>
              </a:rPr>
              <a:t>～</a:t>
            </a:r>
            <a:r>
              <a:rPr lang="en-US" altLang="zh-CN" sz="2000" b="1" dirty="0">
                <a:ea typeface="宋体" pitchFamily="2" charset="-122"/>
              </a:rPr>
              <a:t>70%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绝大多数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比例占</a:t>
            </a:r>
            <a:r>
              <a:rPr lang="en-US" altLang="zh-CN" sz="2000" b="1" dirty="0">
                <a:ea typeface="宋体" pitchFamily="2" charset="-122"/>
              </a:rPr>
              <a:t>70%</a:t>
            </a:r>
            <a:r>
              <a:rPr lang="zh-CN" altLang="en-US" sz="2000" b="1" dirty="0">
                <a:ea typeface="宋体" pitchFamily="2" charset="-122"/>
              </a:rPr>
              <a:t>以上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所有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、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约几成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等词语的选用。 </a:t>
            </a:r>
          </a:p>
        </p:txBody>
      </p:sp>
    </p:spTree>
    <p:extLst>
      <p:ext uri="{BB962C8B-B14F-4D97-AF65-F5344CB8AC3E}">
        <p14:creationId xmlns:p14="http://schemas.microsoft.com/office/powerpoint/2010/main" val="42623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908720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 smtClean="0">
                <a:ea typeface="宋体" pitchFamily="2" charset="-122"/>
              </a:rPr>
              <a:t>①</a:t>
            </a:r>
            <a:r>
              <a:rPr lang="zh-CN" altLang="en-US" sz="2000" b="1" dirty="0">
                <a:ea typeface="宋体" pitchFamily="2" charset="-122"/>
              </a:rPr>
              <a:t>把握考题要求。</a:t>
            </a:r>
          </a:p>
          <a:p>
            <a:r>
              <a:rPr lang="zh-CN" altLang="en-US" sz="2000" b="1" dirty="0">
                <a:ea typeface="宋体" pitchFamily="2" charset="-122"/>
              </a:rPr>
              <a:t>②注重整体阅读。</a:t>
            </a:r>
          </a:p>
          <a:p>
            <a:r>
              <a:rPr lang="zh-CN" altLang="en-US" sz="2000" b="1" dirty="0">
                <a:ea typeface="宋体" pitchFamily="2" charset="-122"/>
              </a:rPr>
              <a:t>③注意图表细节。</a:t>
            </a:r>
          </a:p>
          <a:p>
            <a:r>
              <a:rPr lang="zh-CN" altLang="en-US" sz="2000" b="1" dirty="0">
                <a:ea typeface="宋体" pitchFamily="2" charset="-122"/>
              </a:rPr>
              <a:t>④重视数据变化。</a:t>
            </a:r>
          </a:p>
          <a:p>
            <a:r>
              <a:rPr lang="zh-CN" altLang="en-US" sz="2000" b="1" dirty="0">
                <a:ea typeface="宋体" pitchFamily="2" charset="-122"/>
              </a:rPr>
              <a:t>⑤简要归纳概括。</a:t>
            </a:r>
          </a:p>
        </p:txBody>
      </p:sp>
      <p:sp>
        <p:nvSpPr>
          <p:cNvPr id="3" name="矩形 2"/>
          <p:cNvSpPr/>
          <p:nvPr/>
        </p:nvSpPr>
        <p:spPr>
          <a:xfrm>
            <a:off x="395536" y="332656"/>
            <a:ext cx="35557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(4</a:t>
            </a: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解答图表题的五个注意点。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3717032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 smtClean="0">
                <a:ea typeface="宋体" pitchFamily="2" charset="-122"/>
              </a:rPr>
              <a:t>容易</a:t>
            </a:r>
            <a:r>
              <a:rPr lang="zh-CN" altLang="en-US" sz="2000" b="1" dirty="0">
                <a:ea typeface="宋体" pitchFamily="2" charset="-122"/>
              </a:rPr>
              <a:t>失误点：</a:t>
            </a:r>
          </a:p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信息归结多余或无中生有。 </a:t>
            </a:r>
          </a:p>
          <a:p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信息遗漏或缺失。</a:t>
            </a:r>
          </a:p>
          <a:p>
            <a:r>
              <a:rPr lang="en-US" altLang="zh-CN" sz="2000" b="1" dirty="0">
                <a:ea typeface="宋体" pitchFamily="2" charset="-122"/>
              </a:rPr>
              <a:t>(3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信息推断错误。</a:t>
            </a:r>
          </a:p>
          <a:p>
            <a:r>
              <a:rPr lang="en-US" altLang="zh-CN" sz="2000" b="1" dirty="0">
                <a:ea typeface="宋体" pitchFamily="2" charset="-122"/>
              </a:rPr>
              <a:t>(4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答案表述罗嗦，条理混乱。</a:t>
            </a:r>
          </a:p>
        </p:txBody>
      </p:sp>
      <p:sp>
        <p:nvSpPr>
          <p:cNvPr id="5" name="矩形 4"/>
          <p:cNvSpPr/>
          <p:nvPr/>
        </p:nvSpPr>
        <p:spPr>
          <a:xfrm>
            <a:off x="539552" y="270892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第四步：检查答案</a:t>
            </a:r>
            <a:endParaRPr lang="zh-CN" alt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3137557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信息是否多余或遗漏缺失，信息推断是否错误，答案是否存在语病等。</a:t>
            </a:r>
          </a:p>
        </p:txBody>
      </p:sp>
    </p:spTree>
    <p:extLst>
      <p:ext uri="{BB962C8B-B14F-4D97-AF65-F5344CB8AC3E}">
        <p14:creationId xmlns:p14="http://schemas.microsoft.com/office/powerpoint/2010/main" val="28981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16632"/>
            <a:ext cx="25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4.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图表类解题技巧</a:t>
            </a:r>
            <a:endParaRPr lang="zh-CN" altLang="en-US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700808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仔细读图，捕捉信息。仔细地认读图表，全面准确地捕捉信息。要认真观察，找出图表中所含的信息：比较对象、比较角度及项目、各种数据及变化特点等。具体而言，图表式的要兼顾图表的各个要素，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坐标曲线图</a:t>
            </a:r>
            <a:r>
              <a:rPr lang="zh-CN" altLang="en-US" sz="2000" b="1" dirty="0">
                <a:ea typeface="宋体" pitchFamily="2" charset="-122"/>
              </a:rPr>
              <a:t>要抓住曲线变化的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规律</a:t>
            </a:r>
            <a:r>
              <a:rPr lang="zh-CN" altLang="en-US" sz="2000" b="1" dirty="0">
                <a:ea typeface="宋体" pitchFamily="2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柱形图、饼式图</a:t>
            </a:r>
            <a:r>
              <a:rPr lang="zh-CN" altLang="en-US" sz="2000" b="1" dirty="0">
                <a:ea typeface="宋体" pitchFamily="2" charset="-122"/>
              </a:rPr>
              <a:t>要抓住各要素的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比例分配</a:t>
            </a:r>
            <a:r>
              <a:rPr lang="zh-CN" altLang="en-US" sz="2000" b="1" dirty="0">
                <a:ea typeface="宋体" pitchFamily="2" charset="-122"/>
              </a:rPr>
              <a:t>及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变化情况</a:t>
            </a:r>
            <a:r>
              <a:rPr lang="zh-CN" altLang="en-US" sz="2000" b="1" dirty="0">
                <a:ea typeface="宋体" pitchFamily="2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生产流程图</a:t>
            </a:r>
            <a:r>
              <a:rPr lang="zh-CN" altLang="en-US" sz="2000" b="1" dirty="0">
                <a:ea typeface="宋体" pitchFamily="2" charset="-122"/>
              </a:rPr>
              <a:t>要抓住事理的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时空</a:t>
            </a:r>
            <a:r>
              <a:rPr lang="zh-CN" altLang="en-US" sz="2000" b="1" dirty="0">
                <a:ea typeface="宋体" pitchFamily="2" charset="-122"/>
              </a:rPr>
              <a:t>、先后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逻辑顺序</a:t>
            </a:r>
            <a:r>
              <a:rPr lang="zh-CN" altLang="en-US" sz="2000" b="1" dirty="0">
                <a:ea typeface="宋体" pitchFamily="2" charset="-122"/>
              </a:rPr>
              <a:t>等。不能顾此失彼，更不能遗漏信息。</a:t>
            </a:r>
          </a:p>
        </p:txBody>
      </p:sp>
      <p:sp>
        <p:nvSpPr>
          <p:cNvPr id="4" name="矩形 3"/>
          <p:cNvSpPr/>
          <p:nvPr/>
        </p:nvSpPr>
        <p:spPr>
          <a:xfrm>
            <a:off x="467544" y="692696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认真审题，明确要求。审题时，要注意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表头和表脚</a:t>
            </a:r>
            <a:r>
              <a:rPr lang="zh-CN" altLang="en-US" sz="2000" b="1" dirty="0">
                <a:ea typeface="宋体" pitchFamily="2" charset="-122"/>
              </a:rPr>
              <a:t>的文字，弄清楚图表说明的对象和比较的角度。</a:t>
            </a:r>
          </a:p>
        </p:txBody>
      </p:sp>
      <p:sp>
        <p:nvSpPr>
          <p:cNvPr id="5" name="矩形 4"/>
          <p:cNvSpPr/>
          <p:nvPr/>
        </p:nvSpPr>
        <p:spPr>
          <a:xfrm>
            <a:off x="467544" y="3789040"/>
            <a:ext cx="8496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(3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整体了解，重视变化。应当对材料或图表资料等有一个整体上的了解，把握住它的大主题，同时要特别重视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数据</a:t>
            </a:r>
            <a:r>
              <a:rPr lang="zh-CN" altLang="en-US" sz="2000" b="1" dirty="0">
                <a:ea typeface="宋体" pitchFamily="2" charset="-122"/>
              </a:rPr>
              <a:t>的变化，数据变化往往说明这可能正是该材料的重要之处，可能就是得到观点的源头。</a:t>
            </a:r>
          </a:p>
        </p:txBody>
      </p:sp>
    </p:spTree>
    <p:extLst>
      <p:ext uri="{BB962C8B-B14F-4D97-AF65-F5344CB8AC3E}">
        <p14:creationId xmlns:p14="http://schemas.microsoft.com/office/powerpoint/2010/main" val="314361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1539" y="5085184"/>
            <a:ext cx="8208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(5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简明扼要，归纳概括。解答这类问题的共同点是简明扼要地归纳概括，解答前通过正确分析图表中所列内容的相互关系，从中找出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规律性</a:t>
            </a:r>
            <a:r>
              <a:rPr lang="zh-CN" altLang="en-US" sz="2000" b="1" dirty="0">
                <a:ea typeface="宋体" pitchFamily="2" charset="-122"/>
              </a:rPr>
              <a:t>的东西，再归纳概括为一个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结论</a:t>
            </a:r>
            <a:r>
              <a:rPr lang="zh-CN" altLang="en-US" sz="2000" b="1" dirty="0">
                <a:ea typeface="宋体" pitchFamily="2" charset="-122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323528" y="188640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itchFamily="2" charset="-122"/>
              </a:rPr>
              <a:t>(4</a:t>
            </a:r>
            <a:r>
              <a:rPr lang="en-US" altLang="zh-CN" sz="24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细节提示</a:t>
            </a:r>
            <a:r>
              <a:rPr lang="zh-CN" altLang="en-US" sz="2400" b="1" dirty="0">
                <a:ea typeface="宋体" pitchFamily="2" charset="-122"/>
              </a:rPr>
              <a:t>，留心注意。图表中的一些细节，往往有提示作用</a:t>
            </a:r>
            <a:r>
              <a:rPr lang="zh-CN" altLang="en-US" sz="2400" b="1" dirty="0" smtClean="0">
                <a:ea typeface="宋体" pitchFamily="2" charset="-122"/>
              </a:rPr>
              <a:t>。</a:t>
            </a:r>
            <a:endParaRPr lang="en-US" altLang="zh-CN" sz="2400" b="1" dirty="0" smtClean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0335" y="2929960"/>
            <a:ext cx="83529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三要注意在表达中不能出现语病，特别是在反映事物变化或规律时，选用词语要准确，如表明下降趋势可用的词语有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减少了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ea typeface="宋体" pitchFamily="2" charset="-122"/>
              </a:rPr>
              <a:t>减少到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ea typeface="宋体" pitchFamily="2" charset="-122"/>
              </a:rPr>
              <a:t>减少了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百分数、分数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，但其后不能用倍数。</a:t>
            </a:r>
          </a:p>
        </p:txBody>
      </p:sp>
      <p:sp>
        <p:nvSpPr>
          <p:cNvPr id="6" name="矩形 5"/>
          <p:cNvSpPr/>
          <p:nvPr/>
        </p:nvSpPr>
        <p:spPr>
          <a:xfrm>
            <a:off x="486630" y="2060848"/>
            <a:ext cx="82427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二要注意题目中的特殊限制，通常是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句式</a:t>
            </a:r>
            <a:r>
              <a:rPr lang="zh-CN" altLang="en-US" sz="2000" b="1" dirty="0">
                <a:ea typeface="宋体" pitchFamily="2" charset="-122"/>
              </a:rPr>
              <a:t>表达的要求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单句还是复句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字数</a:t>
            </a:r>
            <a:r>
              <a:rPr lang="zh-CN" altLang="en-US" sz="2000" b="1" dirty="0">
                <a:ea typeface="宋体" pitchFamily="2" charset="-122"/>
              </a:rPr>
              <a:t>的限制。</a:t>
            </a:r>
          </a:p>
        </p:txBody>
      </p:sp>
      <p:sp>
        <p:nvSpPr>
          <p:cNvPr id="7" name="矩形 6"/>
          <p:cNvSpPr/>
          <p:nvPr/>
        </p:nvSpPr>
        <p:spPr>
          <a:xfrm>
            <a:off x="467542" y="836712"/>
            <a:ext cx="81369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一要注意题目中的关键词，如表达方式转换题，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题干中</a:t>
            </a:r>
            <a:r>
              <a:rPr lang="zh-CN" altLang="en-US" sz="2000" b="1" dirty="0">
                <a:ea typeface="宋体" pitchFamily="2" charset="-122"/>
              </a:rPr>
              <a:t>往往有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上图显示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”“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用文字表述出来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等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标志性词语</a:t>
            </a:r>
            <a:r>
              <a:rPr lang="zh-CN" altLang="en-US" sz="2000" b="1" dirty="0">
                <a:ea typeface="宋体" pitchFamily="2" charset="-122"/>
              </a:rPr>
              <a:t>。表述时要有具体的数据比较、分析内容，要直接客观地反映图表包含的信息。</a:t>
            </a:r>
            <a:endParaRPr lang="en-US" altLang="zh-CN" sz="2000" b="1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6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362" y="116632"/>
            <a:ext cx="1673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ea typeface="隶书" pitchFamily="49" charset="-122"/>
              </a:rPr>
              <a:t>考点</a:t>
            </a:r>
            <a:r>
              <a:rPr lang="en-US" altLang="zh-CN" sz="2000" b="1" dirty="0">
                <a:solidFill>
                  <a:srgbClr val="FF0000"/>
                </a:solidFill>
                <a:ea typeface="隶书" pitchFamily="49" charset="-122"/>
              </a:rPr>
              <a:t>4.</a:t>
            </a:r>
            <a:r>
              <a:rPr lang="zh-CN" altLang="en-US" sz="2000" b="1" dirty="0">
                <a:solidFill>
                  <a:srgbClr val="FF0000"/>
                </a:solidFill>
                <a:ea typeface="隶书" pitchFamily="49" charset="-122"/>
              </a:rPr>
              <a:t>图表类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620688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【</a:t>
            </a:r>
            <a:r>
              <a:rPr lang="zh-CN" altLang="en-US" sz="2000" b="1" dirty="0">
                <a:ea typeface="黑体" pitchFamily="49" charset="-122"/>
              </a:rPr>
              <a:t>例</a:t>
            </a:r>
            <a:r>
              <a:rPr lang="en-US" altLang="zh-CN" sz="2000" b="1" dirty="0">
                <a:ea typeface="黑体" pitchFamily="49" charset="-122"/>
              </a:rPr>
              <a:t>11】</a:t>
            </a:r>
            <a:r>
              <a:rPr lang="en-US" altLang="zh-CN" sz="2000" b="1" dirty="0">
                <a:ea typeface="宋体" pitchFamily="2" charset="-122"/>
              </a:rPr>
              <a:t>(2014</a:t>
            </a:r>
            <a:r>
              <a:rPr lang="zh-CN" altLang="en-US" sz="2000" b="1" dirty="0">
                <a:ea typeface="宋体" pitchFamily="2" charset="-122"/>
              </a:rPr>
              <a:t>高考辽宁卷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阅读下面的问卷调查统计表，根据其中反映的情况，补充下面文段中空缺的内容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不得出现数字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，使上下文语意连贯。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1328574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您希望开设礼仪教育的课程吗？</a:t>
            </a:r>
          </a:p>
          <a:p>
            <a:r>
              <a:rPr lang="en-US" altLang="zh-CN" sz="2000" b="1" dirty="0">
                <a:ea typeface="宋体" pitchFamily="2" charset="-122"/>
              </a:rPr>
              <a:t>A.</a:t>
            </a:r>
            <a:r>
              <a:rPr lang="zh-CN" altLang="en-US" sz="2000" b="1" dirty="0">
                <a:ea typeface="宋体" pitchFamily="2" charset="-122"/>
              </a:rPr>
              <a:t>非常</a:t>
            </a:r>
            <a:r>
              <a:rPr lang="zh-CN" altLang="en-US" sz="2000" b="1" dirty="0" smtClean="0">
                <a:ea typeface="宋体" pitchFamily="2" charset="-122"/>
              </a:rPr>
              <a:t>希望        </a:t>
            </a:r>
            <a:r>
              <a:rPr lang="en-US" altLang="zh-CN" sz="2000" b="1" dirty="0" smtClean="0">
                <a:ea typeface="宋体" pitchFamily="2" charset="-122"/>
              </a:rPr>
              <a:t>B</a:t>
            </a:r>
            <a:r>
              <a:rPr lang="en-US" altLang="zh-CN" sz="2000" b="1" dirty="0">
                <a:ea typeface="宋体" pitchFamily="2" charset="-122"/>
              </a:rPr>
              <a:t>.</a:t>
            </a:r>
            <a:r>
              <a:rPr lang="zh-CN" altLang="en-US" sz="2000" b="1" dirty="0" smtClean="0">
                <a:ea typeface="宋体" pitchFamily="2" charset="-122"/>
              </a:rPr>
              <a:t>希望               </a:t>
            </a:r>
            <a:r>
              <a:rPr lang="en-US" altLang="zh-CN" sz="2000" b="1" dirty="0" smtClean="0">
                <a:ea typeface="宋体" pitchFamily="2" charset="-122"/>
              </a:rPr>
              <a:t>C</a:t>
            </a:r>
            <a:r>
              <a:rPr lang="en-US" altLang="zh-CN" sz="2000" b="1" dirty="0">
                <a:ea typeface="宋体" pitchFamily="2" charset="-122"/>
              </a:rPr>
              <a:t>.</a:t>
            </a:r>
            <a:r>
              <a:rPr lang="zh-CN" altLang="en-US" sz="2000" b="1" dirty="0">
                <a:ea typeface="宋体" pitchFamily="2" charset="-122"/>
              </a:rPr>
              <a:t>不希望　　</a:t>
            </a:r>
            <a:r>
              <a:rPr lang="en-US" altLang="zh-CN" sz="2000" b="1" dirty="0" smtClean="0">
                <a:ea typeface="宋体" pitchFamily="2" charset="-122"/>
              </a:rPr>
              <a:t>D</a:t>
            </a:r>
            <a:r>
              <a:rPr lang="en-US" altLang="zh-CN" sz="2000" b="1" dirty="0">
                <a:ea typeface="宋体" pitchFamily="2" charset="-122"/>
              </a:rPr>
              <a:t>.</a:t>
            </a:r>
            <a:r>
              <a:rPr lang="zh-CN" altLang="en-US" sz="2000" b="1" dirty="0">
                <a:ea typeface="宋体" pitchFamily="2" charset="-122"/>
              </a:rPr>
              <a:t>无所谓</a:t>
            </a:r>
          </a:p>
        </p:txBody>
      </p:sp>
      <p:graphicFrame>
        <p:nvGraphicFramePr>
          <p:cNvPr id="6" name="Group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806533"/>
              </p:ext>
            </p:extLst>
          </p:nvPr>
        </p:nvGraphicFramePr>
        <p:xfrm>
          <a:off x="1042988" y="2204865"/>
          <a:ext cx="7489825" cy="2651650"/>
        </p:xfrm>
        <a:graphic>
          <a:graphicData uri="http://schemas.openxmlformats.org/drawingml/2006/table">
            <a:tbl>
              <a:tblPr/>
              <a:tblGrid>
                <a:gridCol w="3241675"/>
                <a:gridCol w="2566987"/>
                <a:gridCol w="1681163"/>
              </a:tblGrid>
              <a:tr h="701127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选项　　　　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待查对象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学生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市民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780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19.08%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11.90%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780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68.78%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59.52%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780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5.20%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5.95%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780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6.94%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22.62%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9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332656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您认为礼仪教育的承担者应该是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多项选择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endParaRPr lang="en-US" altLang="zh-CN" sz="2000" b="1" dirty="0">
              <a:ea typeface="宋体" pitchFamily="2" charset="-122"/>
            </a:endParaRPr>
          </a:p>
          <a:p>
            <a:r>
              <a:rPr lang="en-US" altLang="zh-CN" sz="2000" b="1" dirty="0">
                <a:ea typeface="宋体" pitchFamily="2" charset="-122"/>
              </a:rPr>
              <a:t>A.</a:t>
            </a:r>
            <a:r>
              <a:rPr lang="zh-CN" altLang="en-US" sz="2000" b="1" dirty="0" smtClean="0">
                <a:ea typeface="宋体" pitchFamily="2" charset="-122"/>
              </a:rPr>
              <a:t>家庭         </a:t>
            </a:r>
            <a:r>
              <a:rPr lang="en-US" altLang="zh-CN" sz="2000" b="1" dirty="0" smtClean="0">
                <a:ea typeface="宋体" pitchFamily="2" charset="-122"/>
              </a:rPr>
              <a:t>B</a:t>
            </a:r>
            <a:r>
              <a:rPr lang="en-US" altLang="zh-CN" sz="2000" b="1" dirty="0">
                <a:ea typeface="宋体" pitchFamily="2" charset="-122"/>
              </a:rPr>
              <a:t>.</a:t>
            </a:r>
            <a:r>
              <a:rPr lang="zh-CN" altLang="en-US" sz="2000" b="1" dirty="0" smtClean="0">
                <a:ea typeface="宋体" pitchFamily="2" charset="-122"/>
              </a:rPr>
              <a:t>学校       </a:t>
            </a:r>
            <a:r>
              <a:rPr lang="en-US" altLang="zh-CN" sz="2000" b="1" dirty="0" smtClean="0">
                <a:ea typeface="宋体" pitchFamily="2" charset="-122"/>
              </a:rPr>
              <a:t>C</a:t>
            </a:r>
            <a:r>
              <a:rPr lang="en-US" altLang="zh-CN" sz="2000" b="1" dirty="0">
                <a:ea typeface="宋体" pitchFamily="2" charset="-122"/>
              </a:rPr>
              <a:t>.</a:t>
            </a:r>
            <a:r>
              <a:rPr lang="zh-CN" altLang="en-US" sz="2000" b="1" dirty="0" smtClean="0">
                <a:ea typeface="宋体" pitchFamily="2" charset="-122"/>
              </a:rPr>
              <a:t>社会</a:t>
            </a:r>
            <a:r>
              <a:rPr lang="zh-CN" altLang="en-US" sz="2000" b="1" dirty="0">
                <a:ea typeface="宋体" pitchFamily="2" charset="-122"/>
              </a:rPr>
              <a:t>	</a:t>
            </a:r>
            <a:r>
              <a:rPr lang="en-US" altLang="zh-CN" sz="2000" b="1" dirty="0">
                <a:ea typeface="宋体" pitchFamily="2" charset="-122"/>
              </a:rPr>
              <a:t>D.</a:t>
            </a:r>
            <a:r>
              <a:rPr lang="zh-CN" altLang="en-US" sz="2000" b="1" dirty="0">
                <a:ea typeface="宋体" pitchFamily="2" charset="-122"/>
              </a:rPr>
              <a:t>以上都是</a:t>
            </a:r>
          </a:p>
        </p:txBody>
      </p:sp>
      <p:graphicFrame>
        <p:nvGraphicFramePr>
          <p:cNvPr id="4" name="Group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408359"/>
              </p:ext>
            </p:extLst>
          </p:nvPr>
        </p:nvGraphicFramePr>
        <p:xfrm>
          <a:off x="467544" y="1124745"/>
          <a:ext cx="7777163" cy="2699540"/>
        </p:xfrm>
        <a:graphic>
          <a:graphicData uri="http://schemas.openxmlformats.org/drawingml/2006/table">
            <a:tbl>
              <a:tblPr/>
              <a:tblGrid>
                <a:gridCol w="3024188"/>
                <a:gridCol w="2089150"/>
                <a:gridCol w="2663825"/>
              </a:tblGrid>
              <a:tr h="870828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选项　　　　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待查对象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学生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市民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357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20.23%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22.62%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357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9.83%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15.48%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357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3.67%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13.10%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357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65.32%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58.33%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7504" y="4077072"/>
            <a:ext cx="87129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调查显示，学生与市民对礼仪教育的认识有诸多相同之处。在是否希望开设礼仪教育课程的问题上，学生与市民中</a:t>
            </a:r>
            <a:r>
              <a:rPr lang="en-US" altLang="zh-CN" sz="2000" b="1" dirty="0">
                <a:ea typeface="宋体" pitchFamily="2" charset="-122"/>
              </a:rPr>
              <a:t>__</a:t>
            </a:r>
            <a:r>
              <a:rPr lang="en-US" altLang="zh-CN" sz="2000" b="1" u="sng" dirty="0">
                <a:ea typeface="宋体" pitchFamily="2" charset="-122"/>
              </a:rPr>
              <a:t>①</a:t>
            </a:r>
            <a:r>
              <a:rPr lang="en-US" altLang="zh-CN" sz="2000" b="1" dirty="0">
                <a:ea typeface="宋体" pitchFamily="2" charset="-122"/>
              </a:rPr>
              <a:t>__</a:t>
            </a:r>
            <a:r>
              <a:rPr lang="zh-CN" altLang="en-US" sz="2000" b="1" dirty="0">
                <a:ea typeface="宋体" pitchFamily="2" charset="-122"/>
              </a:rPr>
              <a:t>。在礼仪教育承担者的问题上，学生与市民中</a:t>
            </a:r>
            <a:r>
              <a:rPr lang="en-US" altLang="zh-CN" sz="2000" b="1" dirty="0">
                <a:ea typeface="宋体" pitchFamily="2" charset="-122"/>
              </a:rPr>
              <a:t>__</a:t>
            </a:r>
            <a:r>
              <a:rPr lang="en-US" altLang="zh-CN" sz="2000" b="1" u="sng" dirty="0">
                <a:ea typeface="宋体" pitchFamily="2" charset="-122"/>
              </a:rPr>
              <a:t>②</a:t>
            </a:r>
            <a:r>
              <a:rPr lang="en-US" altLang="zh-CN" sz="2000" b="1" dirty="0">
                <a:ea typeface="宋体" pitchFamily="2" charset="-122"/>
              </a:rPr>
              <a:t>__</a:t>
            </a:r>
            <a:r>
              <a:rPr lang="zh-CN" altLang="en-US" sz="2000" b="1" dirty="0">
                <a:ea typeface="宋体" pitchFamily="2" charset="-122"/>
              </a:rPr>
              <a:t>；同时也都认为家庭、学校、社会三者之间，家庭是最重要的礼仪教育承担者，然后依次为学校和社会。但学生与市民的认识也存在差异，例如对礼仪教育的需求，</a:t>
            </a:r>
            <a:r>
              <a:rPr lang="en-US" altLang="zh-CN" sz="2000" b="1" dirty="0">
                <a:ea typeface="宋体" pitchFamily="2" charset="-122"/>
              </a:rPr>
              <a:t>__</a:t>
            </a:r>
            <a:r>
              <a:rPr lang="en-US" altLang="zh-CN" sz="2000" b="1" u="sng" dirty="0">
                <a:ea typeface="宋体" pitchFamily="2" charset="-122"/>
              </a:rPr>
              <a:t>③</a:t>
            </a:r>
            <a:r>
              <a:rPr lang="en-US" altLang="zh-CN" sz="2000" b="1" dirty="0">
                <a:ea typeface="宋体" pitchFamily="2" charset="-122"/>
              </a:rPr>
              <a:t>__</a:t>
            </a:r>
            <a:r>
              <a:rPr lang="zh-CN" altLang="en-US" sz="2000" b="1" dirty="0">
                <a:ea typeface="宋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3892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7065" y="116632"/>
            <a:ext cx="8568952" cy="412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本题考查考生图文转换和语言表达语言准确、简明、连贯的能力，能力层次为</a:t>
            </a:r>
            <a:r>
              <a:rPr lang="en-US" altLang="zh-CN" sz="2000" b="1" dirty="0">
                <a:ea typeface="楷体_GB2312" pitchFamily="49" charset="-122"/>
              </a:rPr>
              <a:t>E</a:t>
            </a:r>
            <a:r>
              <a:rPr lang="zh-CN" altLang="en-US" sz="2000" b="1" dirty="0">
                <a:ea typeface="楷体_GB2312" pitchFamily="49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ea typeface="楷体_GB2312" pitchFamily="49" charset="-122"/>
              </a:rPr>
              <a:t>这类题目解答时一定要兼顾表格中的各个要素。首先要读清图表的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标题注释</a:t>
            </a:r>
            <a:r>
              <a:rPr lang="zh-CN" altLang="en-US" sz="2000" b="1" dirty="0">
                <a:ea typeface="楷体_GB2312" pitchFamily="49" charset="-122"/>
              </a:rPr>
              <a:t>，明确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调查对象</a:t>
            </a:r>
            <a:r>
              <a:rPr lang="zh-CN" altLang="en-US" sz="2000" b="1" dirty="0">
                <a:ea typeface="楷体_GB2312" pitchFamily="49" charset="-122"/>
              </a:rPr>
              <a:t>、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调查内容</a:t>
            </a:r>
            <a:r>
              <a:rPr lang="zh-CN" altLang="en-US" sz="2000" b="1" dirty="0">
                <a:ea typeface="楷体_GB2312" pitchFamily="49" charset="-122"/>
              </a:rPr>
              <a:t>，然后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分析数据变化</a:t>
            </a:r>
            <a:r>
              <a:rPr lang="zh-CN" altLang="en-US" sz="2000" b="1" dirty="0">
                <a:ea typeface="楷体_GB2312" pitchFamily="49" charset="-122"/>
              </a:rPr>
              <a:t>，最后根据题目要求进行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总结</a:t>
            </a:r>
            <a:r>
              <a:rPr lang="zh-CN" altLang="en-US" sz="2000" b="1" dirty="0">
                <a:ea typeface="楷体_GB2312" pitchFamily="49" charset="-122"/>
              </a:rPr>
              <a:t>推断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得出结论</a:t>
            </a:r>
            <a:r>
              <a:rPr lang="zh-CN" altLang="en-US" sz="2000" b="1" dirty="0">
                <a:ea typeface="楷体_GB2312" pitchFamily="49" charset="-122"/>
              </a:rPr>
              <a:t>。注意，图表类题目解答时用词一定要准确。做表格类图文转换题，要认真读表，全面准确捕捉信息是关键。对表格的阅读不仅要从左到右，还要从上到下，通过对数据的对比了解变化趋势。分析出有关材料的内在联系，再归纳概括为一个结论，也就符合简答要求了。图文转换题解题的基本流程：图表</a:t>
            </a:r>
            <a:r>
              <a:rPr lang="en-US" altLang="zh-CN" sz="2000" b="1" dirty="0">
                <a:ea typeface="楷体_GB2312" pitchFamily="49" charset="-122"/>
              </a:rPr>
              <a:t>(</a:t>
            </a:r>
            <a:r>
              <a:rPr lang="zh-CN" altLang="en-US" sz="2000" b="1" dirty="0">
                <a:ea typeface="楷体_GB2312" pitchFamily="49" charset="-122"/>
              </a:rPr>
              <a:t>源信息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)</a:t>
            </a:r>
            <a:r>
              <a:rPr lang="en-US" altLang="zh-CN" sz="2000" b="1" dirty="0">
                <a:latin typeface="Courier New" pitchFamily="49" charset="0"/>
                <a:ea typeface="楷体_GB2312" pitchFamily="49" charset="-122"/>
              </a:rPr>
              <a:t>——</a:t>
            </a:r>
            <a:r>
              <a:rPr lang="zh-CN" altLang="en-US" sz="2000" b="1" dirty="0">
                <a:ea typeface="楷体_GB2312" pitchFamily="49" charset="-122"/>
              </a:rPr>
              <a:t>观察认读</a:t>
            </a:r>
            <a:r>
              <a:rPr lang="en-US" altLang="zh-CN" sz="2000" b="1" dirty="0">
                <a:latin typeface="Courier New" pitchFamily="49" charset="0"/>
                <a:ea typeface="楷体_GB2312" pitchFamily="49" charset="-122"/>
              </a:rPr>
              <a:t>——</a:t>
            </a:r>
            <a:r>
              <a:rPr lang="zh-CN" altLang="en-US" sz="2000" b="1" dirty="0">
                <a:ea typeface="楷体_GB2312" pitchFamily="49" charset="-122"/>
              </a:rPr>
              <a:t>分析理解</a:t>
            </a:r>
            <a:r>
              <a:rPr lang="en-US" altLang="zh-CN" sz="2000" b="1" dirty="0">
                <a:latin typeface="Courier New" pitchFamily="49" charset="0"/>
                <a:ea typeface="楷体_GB2312" pitchFamily="49" charset="-122"/>
              </a:rPr>
              <a:t>——</a:t>
            </a:r>
            <a:r>
              <a:rPr lang="zh-CN" altLang="en-US" sz="2000" b="1" dirty="0">
                <a:ea typeface="楷体_GB2312" pitchFamily="49" charset="-122"/>
              </a:rPr>
              <a:t>归纳概括</a:t>
            </a:r>
            <a:r>
              <a:rPr lang="en-US" altLang="zh-CN" sz="2000" b="1" dirty="0">
                <a:latin typeface="Courier New" pitchFamily="49" charset="0"/>
                <a:ea typeface="楷体_GB2312" pitchFamily="49" charset="-122"/>
              </a:rPr>
              <a:t>——</a:t>
            </a:r>
            <a:r>
              <a:rPr lang="zh-CN" altLang="en-US" sz="2000" b="1" dirty="0">
                <a:ea typeface="楷体_GB2312" pitchFamily="49" charset="-122"/>
              </a:rPr>
              <a:t>文字表达。要综合分析三个角度：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横向角度、纵向角度、斜向角度</a:t>
            </a:r>
            <a:r>
              <a:rPr lang="en-US" altLang="zh-CN" sz="2000" b="1" dirty="0">
                <a:ea typeface="楷体_GB2312" pitchFamily="49" charset="-122"/>
              </a:rPr>
              <a:t>(</a:t>
            </a:r>
            <a:r>
              <a:rPr lang="zh-CN" altLang="en-US" sz="2000" b="1" dirty="0">
                <a:ea typeface="楷体_GB2312" pitchFamily="49" charset="-122"/>
              </a:rPr>
              <a:t>主要是数据变化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)</a:t>
            </a:r>
            <a:r>
              <a:rPr lang="zh-CN" altLang="en-US" sz="2000" b="1" dirty="0">
                <a:ea typeface="楷体_GB2312" pitchFamily="49" charset="-122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179512" y="4456874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4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en-US" altLang="zh-CN" sz="2400" b="1" dirty="0">
                <a:ea typeface="仿宋_GB2312" charset="-122"/>
              </a:rPr>
              <a:t>①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多数</a:t>
            </a:r>
            <a:r>
              <a:rPr lang="zh-CN" altLang="en-US" sz="2400" b="1" dirty="0">
                <a:ea typeface="仿宋_GB2312" charset="-122"/>
              </a:rPr>
              <a:t>希望开设礼仪教育</a:t>
            </a:r>
            <a:r>
              <a:rPr lang="zh-CN" altLang="en-US" sz="2400" b="1" dirty="0" smtClean="0">
                <a:ea typeface="仿宋_GB2312" charset="-122"/>
              </a:rPr>
              <a:t>课程</a:t>
            </a:r>
            <a:endParaRPr lang="zh-CN" altLang="en-US" sz="2400" b="1" dirty="0">
              <a:ea typeface="仿宋_GB231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3568" y="609329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ea typeface="仿宋_GB2312" charset="-122"/>
              </a:rPr>
              <a:t>③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学生</a:t>
            </a:r>
            <a:r>
              <a:rPr lang="zh-CN" altLang="en-US" sz="2400" b="1" dirty="0">
                <a:ea typeface="仿宋_GB2312" charset="-122"/>
              </a:rPr>
              <a:t>比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市民</a:t>
            </a:r>
            <a:r>
              <a:rPr lang="zh-CN" altLang="en-US" sz="2400" b="1" dirty="0">
                <a:ea typeface="仿宋_GB2312" charset="-122"/>
              </a:rPr>
              <a:t>更加强烈</a:t>
            </a:r>
          </a:p>
        </p:txBody>
      </p:sp>
      <p:sp>
        <p:nvSpPr>
          <p:cNvPr id="5" name="矩形 4"/>
          <p:cNvSpPr/>
          <p:nvPr/>
        </p:nvSpPr>
        <p:spPr>
          <a:xfrm>
            <a:off x="395536" y="5157191"/>
            <a:ext cx="8568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仿宋_GB2312" charset="-122"/>
              </a:rPr>
              <a:t>②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多数</a:t>
            </a:r>
            <a:r>
              <a:rPr lang="zh-CN" altLang="en-US" sz="2400" b="1" dirty="0">
                <a:ea typeface="仿宋_GB2312" charset="-122"/>
              </a:rPr>
              <a:t>认为礼仪教育的责任应由家庭、学校和社会共同承担</a:t>
            </a:r>
          </a:p>
        </p:txBody>
      </p:sp>
    </p:spTree>
    <p:extLst>
      <p:ext uri="{BB962C8B-B14F-4D97-AF65-F5344CB8AC3E}">
        <p14:creationId xmlns:p14="http://schemas.microsoft.com/office/powerpoint/2010/main" val="145457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1520" y="115887"/>
            <a:ext cx="5316538" cy="2232993"/>
          </a:xfrm>
        </p:spPr>
        <p:txBody>
          <a:bodyPr>
            <a:noAutofit/>
          </a:bodyPr>
          <a:lstStyle/>
          <a:p>
            <a:pPr eaLnBrk="1"/>
            <a:r>
              <a:rPr lang="en-US" altLang="zh-CN" sz="2400" dirty="0" smtClean="0">
                <a:ea typeface="宋体" pitchFamily="2" charset="-122"/>
              </a:rPr>
              <a:t>5.(2013</a:t>
            </a:r>
            <a:r>
              <a:rPr lang="zh-CN" altLang="en-US" sz="2400" dirty="0" smtClean="0">
                <a:ea typeface="宋体" pitchFamily="2" charset="-122"/>
              </a:rPr>
              <a:t>新课标全国卷</a:t>
            </a:r>
            <a:r>
              <a:rPr lang="en-US" altLang="zh-CN" sz="2400" dirty="0" smtClean="0">
                <a:ea typeface="宋体" pitchFamily="2" charset="-122"/>
              </a:rPr>
              <a:t>Ⅰ</a:t>
            </a:r>
            <a:r>
              <a:rPr lang="en-US" altLang="zh-CN" sz="2400" dirty="0" smtClean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dirty="0" smtClean="0">
                <a:ea typeface="宋体" pitchFamily="2" charset="-122"/>
              </a:rPr>
              <a:t>右面是我国颁布的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dirty="0" smtClean="0">
                <a:ea typeface="宋体" pitchFamily="2" charset="-122"/>
              </a:rPr>
              <a:t>中国环境标志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dirty="0" smtClean="0">
                <a:ea typeface="宋体" pitchFamily="2" charset="-122"/>
              </a:rPr>
              <a:t>，请写出该标志中除文字以外的构图要素及其寓意，要求语意简明，句子通顺，不超过</a:t>
            </a:r>
            <a:r>
              <a:rPr lang="en-US" altLang="zh-CN" sz="2400" dirty="0" smtClean="0">
                <a:ea typeface="宋体" pitchFamily="2" charset="-122"/>
              </a:rPr>
              <a:t>70</a:t>
            </a:r>
            <a:r>
              <a:rPr lang="zh-CN" altLang="en-US" sz="2400" dirty="0" smtClean="0">
                <a:ea typeface="宋体" pitchFamily="2" charset="-122"/>
              </a:rPr>
              <a:t>个字。</a:t>
            </a:r>
          </a:p>
          <a:p>
            <a:pPr eaLnBrk="1"/>
            <a:r>
              <a:rPr lang="zh-CN" altLang="en-US" sz="2400" dirty="0" smtClean="0">
                <a:ea typeface="宋体" pitchFamily="2" charset="-122"/>
              </a:rPr>
              <a:t>答：</a:t>
            </a:r>
            <a:endParaRPr lang="en-US" altLang="zh-CN" sz="2400" dirty="0" smtClean="0">
              <a:ea typeface="宋体" pitchFamily="2" charset="-122"/>
            </a:endParaRPr>
          </a:p>
        </p:txBody>
      </p:sp>
      <p:pic>
        <p:nvPicPr>
          <p:cNvPr id="14339" name="Picture 3" descr="F:\大样\PS文件2016语文\16HTD7-5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58" y="116632"/>
            <a:ext cx="2592387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09000" y="2713248"/>
            <a:ext cx="85444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dirty="0" smtClean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dirty="0" smtClean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en-US" altLang="zh-CN" sz="2000" dirty="0" smtClean="0">
                <a:ea typeface="楷体_GB2312" pitchFamily="49" charset="-122"/>
              </a:rPr>
              <a:t> </a:t>
            </a:r>
            <a:r>
              <a:rPr lang="zh-CN" altLang="en-US" sz="2000" dirty="0" smtClean="0">
                <a:ea typeface="楷体_GB2312" pitchFamily="49" charset="-122"/>
              </a:rPr>
              <a:t>本题考查图文转换的能力。解答徽标类图文转换试题要注意以下几点：一是把握住徽标的</a:t>
            </a:r>
            <a:r>
              <a:rPr lang="zh-CN" alt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名称及基本目的</a:t>
            </a:r>
            <a:r>
              <a:rPr lang="zh-CN" altLang="en-US" sz="2000" dirty="0" smtClean="0">
                <a:ea typeface="楷体_GB2312" pitchFamily="49" charset="-122"/>
              </a:rPr>
              <a:t>；二是要抓住图案的</a:t>
            </a:r>
            <a:r>
              <a:rPr lang="zh-CN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细节构成</a:t>
            </a:r>
            <a:r>
              <a:rPr lang="zh-CN" altLang="en-US" sz="2000" dirty="0" smtClean="0">
                <a:ea typeface="楷体_GB2312" pitchFamily="49" charset="-122"/>
              </a:rPr>
              <a:t>；三是要将图案</a:t>
            </a:r>
            <a:r>
              <a:rPr lang="zh-CN" altLang="en-US" sz="2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内容和主题</a:t>
            </a:r>
            <a:r>
              <a:rPr lang="zh-CN" altLang="en-US" sz="2000" dirty="0" smtClean="0">
                <a:ea typeface="楷体_GB2312" pitchFamily="49" charset="-122"/>
              </a:rPr>
              <a:t>名称有机结合起来。该标志是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dirty="0" smtClean="0">
                <a:ea typeface="楷体_GB2312" pitchFamily="49" charset="-122"/>
              </a:rPr>
              <a:t>中国环境标志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dirty="0" smtClean="0">
                <a:ea typeface="楷体_GB2312" pitchFamily="49" charset="-122"/>
              </a:rPr>
              <a:t>，其组成外部是十个环，中间是太阳、山、水，这恰恰是我们生存的环境，也是我们保护的对象。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dirty="0" smtClean="0">
                <a:ea typeface="楷体_GB2312" pitchFamily="49" charset="-122"/>
              </a:rPr>
              <a:t>十个环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dirty="0" smtClean="0">
                <a:ea typeface="楷体_GB2312" pitchFamily="49" charset="-122"/>
              </a:rPr>
              <a:t>不仅暗合环境，更突出我们要手拉手，共同担起保护环境的责任这一内涵。</a:t>
            </a:r>
          </a:p>
        </p:txBody>
      </p:sp>
      <p:sp>
        <p:nvSpPr>
          <p:cNvPr id="3" name="矩形 2"/>
          <p:cNvSpPr/>
          <p:nvPr/>
        </p:nvSpPr>
        <p:spPr>
          <a:xfrm>
            <a:off x="208999" y="4725144"/>
            <a:ext cx="87358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ea typeface="黑体" pitchFamily="49" charset="-122"/>
              </a:rPr>
              <a:t>【</a:t>
            </a:r>
            <a:r>
              <a:rPr lang="zh-CN" altLang="en-US" sz="2400" b="1" dirty="0" smtClean="0">
                <a:solidFill>
                  <a:srgbClr val="7030A0"/>
                </a:solidFill>
                <a:ea typeface="黑体" pitchFamily="49" charset="-122"/>
              </a:rPr>
              <a:t>答案</a:t>
            </a:r>
            <a:r>
              <a:rPr lang="en-US" altLang="zh-CN" sz="2400" b="1" dirty="0" smtClean="0">
                <a:solidFill>
                  <a:srgbClr val="7030A0"/>
                </a:solidFill>
                <a:ea typeface="黑体" pitchFamily="49" charset="-122"/>
              </a:rPr>
              <a:t>】</a:t>
            </a:r>
            <a:r>
              <a:rPr lang="en-US" altLang="zh-CN" sz="24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中国环境标志</a:t>
            </a:r>
            <a:r>
              <a:rPr lang="zh-CN" altLang="en-US" sz="24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图形由中心的</a:t>
            </a:r>
            <a:r>
              <a:rPr lang="zh-CN" alt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青山、绿水、太阳及周围的十个环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组成。图形的中心结构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表示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人类赖以生存的环境，外围的十个环紧密结合，环环紧扣，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表示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公众参与，共同保护环境；同时十个环的</a:t>
            </a:r>
            <a:r>
              <a:rPr lang="zh-CN" altLang="en-US" sz="24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环</a:t>
            </a:r>
            <a:r>
              <a:rPr lang="zh-CN" altLang="en-US" sz="24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字与环境的</a:t>
            </a:r>
            <a:r>
              <a:rPr lang="zh-CN" altLang="en-US" sz="24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环</a:t>
            </a:r>
            <a:r>
              <a:rPr lang="zh-CN" altLang="en-US" sz="24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同字，其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寓意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为</a:t>
            </a:r>
            <a:r>
              <a:rPr lang="zh-CN" altLang="en-US" sz="24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全民团结起来，共同保护人类赖以生存的环境</a:t>
            </a:r>
            <a:r>
              <a:rPr lang="zh-CN" altLang="en-US" sz="2400" b="1" dirty="0" smtClean="0">
                <a:solidFill>
                  <a:srgbClr val="7030A0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1" dirty="0" smtClean="0">
                <a:solidFill>
                  <a:srgbClr val="7030A0"/>
                </a:solidFill>
                <a:ea typeface="仿宋_GB2312" charset="-122"/>
              </a:rPr>
              <a:t>。</a:t>
            </a:r>
          </a:p>
        </p:txBody>
      </p:sp>
      <p:pic>
        <p:nvPicPr>
          <p:cNvPr id="3075" name="Picture 3" descr="E:\USER\Desktop\95bOOOPICe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0"/>
            <a:ext cx="3220768" cy="27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26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uild="p"/>
      <p:bldP spid="2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sp>
        <p:nvSpPr>
          <p:cNvPr id="120836" name="Rectangle 8"/>
          <p:cNvSpPr>
            <a:spLocks noChangeArrowheads="1"/>
          </p:cNvSpPr>
          <p:nvPr/>
        </p:nvSpPr>
        <p:spPr bwMode="auto">
          <a:xfrm>
            <a:off x="4135438" y="1228725"/>
            <a:ext cx="87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 sz="1800" b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20837" name="Picture 9" descr="16HTD7-4f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28725"/>
            <a:ext cx="8640960" cy="464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27421" y="116632"/>
            <a:ext cx="8928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黑体" pitchFamily="49" charset="-122"/>
              </a:rPr>
              <a:t>【</a:t>
            </a:r>
            <a:r>
              <a:rPr lang="zh-CN" altLang="en-US" sz="2000" b="1" dirty="0">
                <a:ea typeface="黑体" pitchFamily="49" charset="-122"/>
              </a:rPr>
              <a:t>例</a:t>
            </a:r>
            <a:r>
              <a:rPr lang="en-US" altLang="zh-CN" sz="2000" b="1" dirty="0">
                <a:ea typeface="黑体" pitchFamily="49" charset="-122"/>
              </a:rPr>
              <a:t>12】</a:t>
            </a:r>
            <a:r>
              <a:rPr lang="en-US" altLang="zh-CN" sz="2000" b="1" dirty="0">
                <a:ea typeface="宋体" pitchFamily="2" charset="-122"/>
              </a:rPr>
              <a:t>(2015</a:t>
            </a:r>
            <a:r>
              <a:rPr lang="zh-CN" altLang="en-US" sz="2000" b="1" dirty="0">
                <a:ea typeface="宋体" pitchFamily="2" charset="-122"/>
              </a:rPr>
              <a:t>吉林实验中学月考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阅读下面两个图表，按要求回答问题，答案中不得出现数字。</a:t>
            </a:r>
          </a:p>
        </p:txBody>
      </p:sp>
    </p:spTree>
    <p:extLst>
      <p:ext uri="{BB962C8B-B14F-4D97-AF65-F5344CB8AC3E}">
        <p14:creationId xmlns:p14="http://schemas.microsoft.com/office/powerpoint/2010/main" val="7168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16HTD7-4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56895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67544" y="5157192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根据两个图表数据归纳出一条结论：</a:t>
            </a:r>
            <a:r>
              <a:rPr lang="en-US" altLang="zh-CN" sz="2000" b="1" dirty="0">
                <a:ea typeface="宋体" pitchFamily="2" charset="-122"/>
              </a:rPr>
              <a:t>_________(</a:t>
            </a:r>
            <a:r>
              <a:rPr lang="zh-CN" altLang="en-US" sz="2000" b="1" dirty="0">
                <a:ea typeface="宋体" pitchFamily="2" charset="-122"/>
              </a:rPr>
              <a:t>不超过</a:t>
            </a:r>
            <a:r>
              <a:rPr lang="en-US" altLang="zh-CN" sz="2000" b="1" dirty="0">
                <a:ea typeface="宋体" pitchFamily="2" charset="-122"/>
              </a:rPr>
              <a:t>30</a:t>
            </a:r>
            <a:r>
              <a:rPr lang="zh-CN" altLang="en-US" sz="2000" b="1" dirty="0">
                <a:ea typeface="宋体" pitchFamily="2" charset="-122"/>
              </a:rPr>
              <a:t>个字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endParaRPr lang="en-US" altLang="zh-CN" sz="2000" b="1" dirty="0">
              <a:ea typeface="宋体" pitchFamily="2" charset="-122"/>
            </a:endParaRPr>
          </a:p>
          <a:p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这个结论对中国留学生来说意味着：</a:t>
            </a:r>
            <a:r>
              <a:rPr lang="en-US" altLang="zh-CN" sz="2000" b="1" dirty="0">
                <a:ea typeface="宋体" pitchFamily="2" charset="-122"/>
              </a:rPr>
              <a:t>_________(</a:t>
            </a:r>
            <a:r>
              <a:rPr lang="zh-CN" altLang="en-US" sz="2000" b="1" dirty="0">
                <a:ea typeface="宋体" pitchFamily="2" charset="-122"/>
              </a:rPr>
              <a:t>不超过</a:t>
            </a:r>
            <a:r>
              <a:rPr lang="en-US" altLang="zh-CN" sz="2000" b="1" dirty="0">
                <a:ea typeface="宋体" pitchFamily="2" charset="-122"/>
              </a:rPr>
              <a:t>15</a:t>
            </a:r>
            <a:r>
              <a:rPr lang="zh-CN" altLang="en-US" sz="2000" b="1" dirty="0">
                <a:ea typeface="宋体" pitchFamily="2" charset="-122"/>
              </a:rPr>
              <a:t>个字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39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16632"/>
            <a:ext cx="8712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0000FF"/>
                </a:solidFill>
                <a:ea typeface="黑体" pitchFamily="49" charset="-122"/>
              </a:rPr>
              <a:t>解析</a:t>
            </a:r>
            <a:r>
              <a:rPr lang="en-US" altLang="zh-CN" sz="2000" b="1" dirty="0">
                <a:solidFill>
                  <a:srgbClr val="0000FF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本题考查考生语言表达准确、鲜明、生动，简明、连贯、得体的能力，能力层次为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E</a:t>
            </a:r>
            <a:r>
              <a:rPr lang="zh-CN" altLang="en-US" sz="2000" b="1" dirty="0">
                <a:ea typeface="楷体_GB2312" pitchFamily="49" charset="-122"/>
              </a:rPr>
              <a:t>级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(</a:t>
            </a:r>
            <a:r>
              <a:rPr lang="zh-CN" altLang="en-US" sz="2000" b="1" dirty="0">
                <a:ea typeface="楷体_GB2312" pitchFamily="49" charset="-122"/>
              </a:rPr>
              <a:t>表达应用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)</a:t>
            </a:r>
            <a:r>
              <a:rPr lang="zh-CN" altLang="en-US" sz="2000" b="1" dirty="0">
                <a:ea typeface="楷体_GB2312" pitchFamily="49" charset="-122"/>
              </a:rPr>
              <a:t>。比较两幅图表，找出不同，进行概括，写结论时观点要明确，句子要通顺</a:t>
            </a:r>
            <a:r>
              <a:rPr lang="zh-CN" altLang="en-US" sz="2000" b="1" dirty="0" smtClean="0">
                <a:ea typeface="楷体_GB2312" pitchFamily="49" charset="-122"/>
              </a:rPr>
              <a:t>。</a:t>
            </a:r>
            <a:endParaRPr lang="zh-CN" altLang="en-US" sz="2000" b="1" dirty="0">
              <a:latin typeface="Symbol" pitchFamily="18" charset="2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6890" y="2433082"/>
            <a:ext cx="8496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楷体_GB2312" pitchFamily="49" charset="-122"/>
              </a:rPr>
              <a:t>③</a:t>
            </a:r>
            <a:r>
              <a:rPr lang="zh-CN" altLang="en-US" sz="2000" b="1" dirty="0">
                <a:ea typeface="楷体_GB2312" pitchFamily="49" charset="-122"/>
              </a:rPr>
              <a:t>把握考题要求。根据考题要求进行回答，才能有的放矢；考题要求往往对内容有一定的提示性。比较题目要求和图标信息，就可准确回答问题</a:t>
            </a:r>
            <a:r>
              <a:rPr lang="zh-CN" altLang="en-US" sz="2000" b="1" dirty="0" smtClean="0"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035" y="3140968"/>
            <a:ext cx="85843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楷体_GB2312" pitchFamily="49" charset="-122"/>
              </a:rPr>
              <a:t>④简要归纳概括。解答前，正确分析图表中所列内容的相互联系，从中找出规律性的东西。分析出有关材料的内在联系，再按题目要求</a:t>
            </a:r>
            <a:r>
              <a:rPr lang="en-US" altLang="zh-CN" sz="2000" b="1" dirty="0">
                <a:ea typeface="楷体_GB2312" pitchFamily="49" charset="-122"/>
              </a:rPr>
              <a:t>(</a:t>
            </a:r>
            <a:r>
              <a:rPr lang="zh-CN" altLang="en-US" sz="2000" b="1" dirty="0">
                <a:ea typeface="楷体_GB2312" pitchFamily="49" charset="-122"/>
              </a:rPr>
              <a:t>句式、字数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)</a:t>
            </a:r>
            <a:r>
              <a:rPr lang="zh-CN" altLang="en-US" sz="2000" b="1" dirty="0">
                <a:ea typeface="楷体_GB2312" pitchFamily="49" charset="-122"/>
              </a:rPr>
              <a:t>归纳概括，就符合简答要求了。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5860" y="1916832"/>
            <a:ext cx="8568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②</a:t>
            </a:r>
            <a:r>
              <a:rPr lang="zh-CN" altLang="en-US" sz="2000" b="1" dirty="0">
                <a:ea typeface="楷体_GB2312" pitchFamily="49" charset="-122"/>
              </a:rPr>
              <a:t>注意图表细节。图表下</a:t>
            </a:r>
            <a:r>
              <a:rPr lang="zh-CN" altLang="en-US" sz="2000" b="1" dirty="0">
                <a:latin typeface="Courier New" pitchFamily="49" charset="0"/>
                <a:ea typeface="宋体" pitchFamily="2" charset="-122"/>
              </a:rPr>
              <a:t>“</a:t>
            </a:r>
            <a:r>
              <a:rPr lang="zh-CN" altLang="en-US" sz="2000" b="1" dirty="0">
                <a:ea typeface="楷体_GB2312" pitchFamily="49" charset="-122"/>
              </a:rPr>
              <a:t>注</a:t>
            </a:r>
            <a:r>
              <a:rPr lang="zh-CN" altLang="en-US" sz="2000" b="1" dirty="0">
                <a:latin typeface="Courier New" pitchFamily="49" charset="0"/>
                <a:ea typeface="宋体" pitchFamily="2" charset="-122"/>
              </a:rPr>
              <a:t>”</a:t>
            </a:r>
            <a:r>
              <a:rPr lang="zh-CN" altLang="en-US" sz="2000" b="1" dirty="0">
                <a:ea typeface="楷体_GB2312" pitchFamily="49" charset="-122"/>
              </a:rPr>
              <a:t>等细节起提示作用。</a:t>
            </a:r>
            <a:endParaRPr lang="zh-CN" altLang="en-US" sz="2000" b="1" dirty="0">
              <a:latin typeface="Symbol" pitchFamily="18" charset="2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222" y="1132295"/>
            <a:ext cx="86232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2000" b="1" dirty="0">
                <a:ea typeface="楷体_GB2312" pitchFamily="49" charset="-122"/>
              </a:rPr>
              <a:t>重视数据变化。数据的变化往往说明了某项问题，这可能正是图标的关键处，也是得到观点的源头。</a:t>
            </a:r>
            <a:endParaRPr lang="zh-CN" altLang="en-US" sz="2000" b="1" dirty="0">
              <a:latin typeface="Symbol" pitchFamily="18" charset="2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1222" y="4293096"/>
            <a:ext cx="855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仿宋_GB2312" charset="-122"/>
              </a:rPr>
              <a:t>示例</a:t>
            </a:r>
            <a:r>
              <a:rPr lang="zh-CN" altLang="en-US" sz="2000" b="1" dirty="0" smtClean="0">
                <a:ea typeface="仿宋_GB2312" charset="-122"/>
              </a:rPr>
              <a:t>：</a:t>
            </a:r>
            <a:endParaRPr lang="en-US" altLang="zh-CN" sz="2000" b="1" dirty="0" smtClean="0">
              <a:ea typeface="仿宋_GB2312" charset="-122"/>
            </a:endParaRPr>
          </a:p>
          <a:p>
            <a:r>
              <a:rPr lang="en-US" altLang="zh-CN" sz="2000" b="1" dirty="0" smtClean="0">
                <a:ea typeface="仿宋_GB2312" charset="-122"/>
              </a:rPr>
              <a:t>(</a:t>
            </a:r>
            <a:r>
              <a:rPr lang="en-US" altLang="zh-CN" sz="2000" b="1" dirty="0">
                <a:ea typeface="仿宋_GB2312" charset="-122"/>
              </a:rPr>
              <a:t>1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美国名校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录取率</a:t>
            </a:r>
            <a:r>
              <a:rPr lang="zh-CN" altLang="en-US" sz="2000" b="1" dirty="0">
                <a:ea typeface="仿宋_GB2312" charset="-122"/>
              </a:rPr>
              <a:t>不断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下降</a:t>
            </a:r>
            <a:r>
              <a:rPr lang="zh-CN" altLang="en-US" sz="2000" b="1" dirty="0">
                <a:ea typeface="仿宋_GB2312" charset="-122"/>
              </a:rPr>
              <a:t>的同时，名校的申请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人数</a:t>
            </a:r>
            <a:r>
              <a:rPr lang="zh-CN" altLang="en-US" sz="2000" b="1" dirty="0">
                <a:ea typeface="仿宋_GB2312" charset="-122"/>
              </a:rPr>
              <a:t>却不断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增加</a:t>
            </a:r>
            <a:r>
              <a:rPr lang="zh-CN" altLang="en-US" sz="2000" b="1" dirty="0" smtClean="0">
                <a:ea typeface="仿宋_GB2312" charset="-122"/>
              </a:rPr>
              <a:t>。</a:t>
            </a:r>
            <a:endParaRPr lang="zh-CN" altLang="en-US" sz="2000" b="1" dirty="0">
              <a:ea typeface="仿宋_GB231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8878" y="5389185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仿宋_GB231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  <a:r>
              <a:rPr lang="zh-CN" altLang="en-US" sz="2000" b="1" dirty="0">
                <a:ea typeface="仿宋_GB2312" charset="-122"/>
              </a:rPr>
              <a:t>美国名校的申请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竞争</a:t>
            </a:r>
            <a:r>
              <a:rPr lang="zh-CN" altLang="en-US" sz="2000" b="1" dirty="0">
                <a:ea typeface="仿宋_GB2312" charset="-122"/>
              </a:rPr>
              <a:t>越来越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仿宋_GB2312" charset="-122"/>
              </a:rPr>
              <a:t>激烈</a:t>
            </a:r>
            <a:r>
              <a:rPr lang="zh-CN" altLang="en-US" sz="2000" b="1" dirty="0">
                <a:ea typeface="仿宋_GB2312" charset="-122"/>
              </a:rPr>
              <a:t>。</a:t>
            </a:r>
            <a:r>
              <a:rPr lang="en-US" altLang="zh-CN" sz="2000" b="1" dirty="0">
                <a:ea typeface="仿宋_GB2312" charset="-122"/>
              </a:rPr>
              <a:t>(</a:t>
            </a:r>
            <a:r>
              <a:rPr lang="zh-CN" altLang="en-US" sz="2000" b="1" dirty="0">
                <a:ea typeface="仿宋_GB2312" charset="-122"/>
              </a:rPr>
              <a:t>入读美国名校的几率越来越低</a:t>
            </a:r>
            <a:r>
              <a:rPr lang="en-US" altLang="zh-CN" sz="2000" b="1" dirty="0">
                <a:latin typeface="Symbol" pitchFamily="18" charset="2"/>
                <a:ea typeface="仿宋_GB231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386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6"/>
          <p:cNvSpPr>
            <a:spLocks noChangeArrowheads="1"/>
          </p:cNvSpPr>
          <p:nvPr/>
        </p:nvSpPr>
        <p:spPr bwMode="auto">
          <a:xfrm>
            <a:off x="0" y="2628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/>
            <a:endParaRPr lang="zh-CN" altLang="en-US"/>
          </a:p>
        </p:txBody>
      </p:sp>
      <p:sp>
        <p:nvSpPr>
          <p:cNvPr id="124933" name="Rectangle 7"/>
          <p:cNvSpPr>
            <a:spLocks noChangeArrowheads="1"/>
          </p:cNvSpPr>
          <p:nvPr/>
        </p:nvSpPr>
        <p:spPr bwMode="auto">
          <a:xfrm>
            <a:off x="4135438" y="3771900"/>
            <a:ext cx="87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 sz="1800" b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2493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42975"/>
            <a:ext cx="5329237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6600"/>
                </a:solidFill>
                <a:prstDash val="lg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116632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12.(</a:t>
            </a:r>
            <a:r>
              <a:rPr lang="zh-CN" altLang="en-US" sz="2000" b="1" dirty="0">
                <a:ea typeface="宋体" pitchFamily="2" charset="-122"/>
              </a:rPr>
              <a:t>名师工作室原创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学校开展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脚踏热土，爱我江西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的综合性学习活动。请你结合相关材料，完成下面题目。</a:t>
            </a:r>
          </a:p>
        </p:txBody>
      </p:sp>
      <p:sp>
        <p:nvSpPr>
          <p:cNvPr id="4" name="矩形 3"/>
          <p:cNvSpPr/>
          <p:nvPr/>
        </p:nvSpPr>
        <p:spPr>
          <a:xfrm>
            <a:off x="5830952" y="620688"/>
            <a:ext cx="28083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阅读并</a:t>
            </a:r>
            <a:r>
              <a:rPr lang="zh-CN" altLang="en-US" sz="2000" b="1" dirty="0" smtClean="0">
                <a:ea typeface="宋体" pitchFamily="2" charset="-122"/>
              </a:rPr>
              <a:t>分析左面的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000" b="1" dirty="0">
                <a:ea typeface="宋体" pitchFamily="2" charset="-122"/>
              </a:rPr>
              <a:t>江西省部分城市</a:t>
            </a:r>
            <a:r>
              <a:rPr lang="en-US" altLang="zh-CN" sz="2000" b="1" dirty="0">
                <a:ea typeface="宋体" pitchFamily="2" charset="-122"/>
              </a:rPr>
              <a:t>1985</a:t>
            </a:r>
            <a:r>
              <a:rPr lang="zh-CN" altLang="en-US" sz="2000" b="1" dirty="0">
                <a:ea typeface="宋体" pitchFamily="2" charset="-122"/>
              </a:rPr>
              <a:t>年与</a:t>
            </a:r>
            <a:r>
              <a:rPr lang="en-US" altLang="zh-CN" sz="2000" b="1" dirty="0">
                <a:ea typeface="宋体" pitchFamily="2" charset="-122"/>
              </a:rPr>
              <a:t>2005</a:t>
            </a:r>
            <a:r>
              <a:rPr lang="zh-CN" altLang="en-US" sz="2000" b="1" dirty="0">
                <a:ea typeface="宋体" pitchFamily="2" charset="-122"/>
              </a:rPr>
              <a:t>年耕地面积变化情况统计表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000" b="1" dirty="0">
                <a:ea typeface="宋体" pitchFamily="2" charset="-122"/>
              </a:rPr>
              <a:t>，写出你从中得出的两个</a:t>
            </a:r>
            <a:r>
              <a:rPr lang="zh-CN" altLang="en-US" sz="2000" b="1" dirty="0" smtClean="0">
                <a:ea typeface="宋体" pitchFamily="2" charset="-122"/>
              </a:rPr>
              <a:t>结论。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5928230" y="2328016"/>
            <a:ext cx="2989520" cy="1655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ea typeface="宋体" pitchFamily="2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在全国风景名胜推介会上，请你为秀美江西拟写一则宣传标语。</a:t>
            </a:r>
            <a:r>
              <a:rPr lang="en-US" altLang="zh-CN" sz="2000" b="1" dirty="0">
                <a:ea typeface="宋体" pitchFamily="2" charset="-122"/>
              </a:rPr>
              <a:t>(</a:t>
            </a:r>
            <a:r>
              <a:rPr lang="zh-CN" altLang="en-US" sz="2000" b="1" dirty="0">
                <a:ea typeface="宋体" pitchFamily="2" charset="-122"/>
              </a:rPr>
              <a:t>不超过</a:t>
            </a:r>
            <a:r>
              <a:rPr lang="en-US" altLang="zh-CN" sz="2000" b="1" dirty="0">
                <a:ea typeface="宋体" pitchFamily="2" charset="-122"/>
              </a:rPr>
              <a:t>20</a:t>
            </a:r>
            <a:r>
              <a:rPr lang="zh-CN" altLang="en-US" sz="2000" b="1" dirty="0">
                <a:ea typeface="宋体" pitchFamily="2" charset="-122"/>
              </a:rPr>
              <a:t>个字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3983469"/>
            <a:ext cx="878497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en-US" altLang="zh-CN" sz="2000" b="1" dirty="0">
                <a:ea typeface="楷体_GB2312" pitchFamily="49" charset="-122"/>
              </a:rPr>
              <a:t>(1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)</a:t>
            </a:r>
            <a:r>
              <a:rPr lang="en-US" altLang="zh-CN" sz="2000" b="1" dirty="0">
                <a:ea typeface="楷体_GB2312" pitchFamily="49" charset="-122"/>
              </a:rPr>
              <a:t>①(2005</a:t>
            </a:r>
            <a:r>
              <a:rPr lang="zh-CN" altLang="en-US" sz="2000" b="1" dirty="0">
                <a:ea typeface="楷体_GB2312" pitchFamily="49" charset="-122"/>
              </a:rPr>
              <a:t>年与</a:t>
            </a:r>
            <a:r>
              <a:rPr lang="en-US" altLang="zh-CN" sz="2000" b="1" dirty="0">
                <a:ea typeface="楷体_GB2312" pitchFamily="49" charset="-122"/>
              </a:rPr>
              <a:t>1985</a:t>
            </a:r>
            <a:r>
              <a:rPr lang="zh-CN" altLang="en-US" sz="2000" b="1" dirty="0">
                <a:ea typeface="楷体_GB2312" pitchFamily="49" charset="-122"/>
              </a:rPr>
              <a:t>年相比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)</a:t>
            </a:r>
            <a:r>
              <a:rPr lang="zh-CN" altLang="en-US" sz="2000" b="1" dirty="0">
                <a:ea typeface="楷体_GB2312" pitchFamily="49" charset="-122"/>
              </a:rPr>
              <a:t>，江西省大部分城市的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耕地面积</a:t>
            </a:r>
            <a:r>
              <a:rPr lang="zh-CN" altLang="en-US" sz="2000" b="1" dirty="0">
                <a:ea typeface="楷体_GB2312" pitchFamily="49" charset="-122"/>
              </a:rPr>
              <a:t>都呈减少趋势</a:t>
            </a:r>
            <a:r>
              <a:rPr lang="zh-CN" altLang="en-US" sz="2000" b="1" dirty="0" smtClean="0">
                <a:ea typeface="楷体_GB2312" pitchFamily="49" charset="-122"/>
              </a:rPr>
              <a:t>。</a:t>
            </a:r>
            <a:endParaRPr lang="zh-CN" altLang="en-US" sz="2000" b="1" dirty="0"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5073571"/>
            <a:ext cx="79928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ea typeface="楷体_GB2312" pitchFamily="49" charset="-122"/>
              </a:rPr>
              <a:t>③面对耕地面积的减少，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我们</a:t>
            </a:r>
            <a:r>
              <a:rPr lang="zh-CN" altLang="en-US" sz="2000" b="1" dirty="0">
                <a:ea typeface="楷体_GB2312" pitchFamily="49" charset="-122"/>
              </a:rPr>
              <a:t>应该采取相应的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保护措施</a:t>
            </a:r>
            <a:r>
              <a:rPr lang="zh-CN" altLang="en-US" sz="2000" b="1" dirty="0">
                <a:ea typeface="楷体_GB2312" pitchFamily="49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1356229" y="4581128"/>
            <a:ext cx="76082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ea typeface="楷体_GB2312" pitchFamily="49" charset="-122"/>
              </a:rPr>
              <a:t>②相比之下，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南昌市</a:t>
            </a:r>
            <a:r>
              <a:rPr lang="zh-CN" altLang="en-US" sz="2000" b="1" dirty="0">
                <a:ea typeface="楷体_GB2312" pitchFamily="49" charset="-122"/>
              </a:rPr>
              <a:t>耕地面积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减幅最小</a:t>
            </a:r>
            <a:r>
              <a:rPr lang="zh-CN" altLang="en-US" sz="2000" b="1" dirty="0">
                <a:ea typeface="楷体_GB2312" pitchFamily="49" charset="-122"/>
              </a:rPr>
              <a:t>，</a:t>
            </a:r>
            <a:r>
              <a: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赣州市</a:t>
            </a:r>
            <a:r>
              <a:rPr lang="zh-CN" altLang="en-US" sz="2000" b="1" dirty="0">
                <a:ea typeface="楷体_GB2312" pitchFamily="49" charset="-122"/>
              </a:rPr>
              <a:t>耕地面积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减幅最大</a:t>
            </a:r>
            <a:r>
              <a:rPr lang="zh-CN" altLang="en-US" sz="2000" b="1" dirty="0">
                <a:ea typeface="楷体_GB2312" pitchFamily="49" charset="-122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394143" y="5682119"/>
            <a:ext cx="835571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ea typeface="楷体_GB2312" pitchFamily="49" charset="-122"/>
              </a:rPr>
              <a:t>(2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)</a:t>
            </a:r>
            <a:r>
              <a:rPr lang="zh-CN" altLang="en-US" sz="2000" b="1" dirty="0">
                <a:ea typeface="楷体_GB2312" pitchFamily="49" charset="-122"/>
              </a:rPr>
              <a:t>示例：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绿色赣鄱</a:t>
            </a:r>
            <a:r>
              <a:rPr lang="zh-CN" altLang="en-US" sz="2000" b="1" dirty="0">
                <a:ea typeface="楷体_GB2312" pitchFamily="49" charset="-122"/>
              </a:rPr>
              <a:t>物华天宝，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红色老区</a:t>
            </a:r>
            <a:r>
              <a:rPr lang="zh-CN" altLang="en-US" sz="2000" b="1" dirty="0">
                <a:ea typeface="楷体_GB2312" pitchFamily="49" charset="-122"/>
              </a:rPr>
              <a:t>人杰地灵。</a:t>
            </a:r>
            <a:r>
              <a:rPr lang="en-US" altLang="zh-CN" sz="2000" b="1" dirty="0">
                <a:ea typeface="楷体_GB2312" pitchFamily="49" charset="-122"/>
              </a:rPr>
              <a:t>(</a:t>
            </a:r>
            <a:r>
              <a:rPr lang="zh-CN" altLang="en-US" sz="2000" b="1" dirty="0">
                <a:ea typeface="楷体_GB2312" pitchFamily="49" charset="-122"/>
              </a:rPr>
              <a:t>围绕江西特色进行宣传，言之成理即可</a:t>
            </a:r>
            <a:r>
              <a:rPr lang="en-US" altLang="zh-CN" sz="2000" b="1" dirty="0">
                <a:latin typeface="Symbol" pitchFamily="18" charset="2"/>
                <a:ea typeface="楷体_GB2312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15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676" name="Group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66293"/>
              </p:ext>
            </p:extLst>
          </p:nvPr>
        </p:nvGraphicFramePr>
        <p:xfrm>
          <a:off x="323528" y="908721"/>
          <a:ext cx="8352929" cy="2443147"/>
        </p:xfrm>
        <a:graphic>
          <a:graphicData uri="http://schemas.openxmlformats.org/drawingml/2006/table">
            <a:tbl>
              <a:tblPr/>
              <a:tblGrid>
                <a:gridCol w="5146416"/>
                <a:gridCol w="1675793"/>
                <a:gridCol w="1530720"/>
              </a:tblGrid>
              <a:tr h="449761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发展前景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人数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百分比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45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部分网络语言会进入汉语词典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336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26.7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45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网络语言会代替传统语言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84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6.7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435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网络语言经过规范，会进入日常生活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818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64.9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45"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网络语言最终会消亡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22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>
                        <a:buClr>
                          <a:schemeClr val="tx2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>
                        <a:buClr>
                          <a:schemeClr val="tx1"/>
                        </a:buCl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algn="just" fontAlgn="base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sz="20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1.7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9" marB="457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467544" y="188640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ea typeface="宋体" pitchFamily="2" charset="-122"/>
              </a:rPr>
              <a:t>13.(2015</a:t>
            </a:r>
            <a:r>
              <a:rPr lang="zh-CN" altLang="en-US" sz="2000" b="1" dirty="0">
                <a:ea typeface="宋体" pitchFamily="2" charset="-122"/>
              </a:rPr>
              <a:t>临川一中月考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用简明的语言概括下表所包含的主要信息，填在方格中，表述中不得出现具体数字。 </a:t>
            </a:r>
          </a:p>
        </p:txBody>
      </p:sp>
      <p:sp>
        <p:nvSpPr>
          <p:cNvPr id="4" name="矩形 3"/>
          <p:cNvSpPr/>
          <p:nvPr/>
        </p:nvSpPr>
        <p:spPr>
          <a:xfrm>
            <a:off x="395536" y="3501008"/>
            <a:ext cx="8568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宋体" pitchFamily="2" charset="-122"/>
              </a:rPr>
              <a:t>从上表可以看出，除极少数人认为网络语言最终会走向消亡外，</a:t>
            </a:r>
            <a:r>
              <a:rPr lang="en-US" altLang="zh-CN" sz="2000" b="1" dirty="0">
                <a:ea typeface="宋体" pitchFamily="2" charset="-122"/>
              </a:rPr>
              <a:t>__</a:t>
            </a:r>
            <a:r>
              <a:rPr lang="en-US" altLang="zh-CN" sz="2000" b="1" u="sng" dirty="0">
                <a:ea typeface="宋体" pitchFamily="2" charset="-122"/>
              </a:rPr>
              <a:t>①</a:t>
            </a:r>
            <a:r>
              <a:rPr lang="en-US" altLang="zh-CN" sz="2000" b="1" dirty="0">
                <a:ea typeface="宋体" pitchFamily="2" charset="-122"/>
              </a:rPr>
              <a:t>__(</a:t>
            </a:r>
            <a:r>
              <a:rPr lang="zh-CN" altLang="en-US" sz="2000" b="1" dirty="0">
                <a:ea typeface="宋体" pitchFamily="2" charset="-122"/>
              </a:rPr>
              <a:t>不超过</a:t>
            </a:r>
            <a:r>
              <a:rPr lang="en-US" altLang="zh-CN" sz="2000" b="1" dirty="0">
                <a:ea typeface="宋体" pitchFamily="2" charset="-122"/>
              </a:rPr>
              <a:t>30</a:t>
            </a:r>
            <a:r>
              <a:rPr lang="zh-CN" altLang="en-US" sz="2000" b="1" dirty="0">
                <a:ea typeface="宋体" pitchFamily="2" charset="-122"/>
              </a:rPr>
              <a:t>个字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，</a:t>
            </a:r>
            <a:r>
              <a:rPr lang="en-US" altLang="zh-CN" sz="2000" b="1" dirty="0">
                <a:ea typeface="宋体" pitchFamily="2" charset="-122"/>
              </a:rPr>
              <a:t>__</a:t>
            </a:r>
            <a:r>
              <a:rPr lang="en-US" altLang="zh-CN" sz="2000" b="1" u="sng" dirty="0">
                <a:ea typeface="宋体" pitchFamily="2" charset="-122"/>
              </a:rPr>
              <a:t>②</a:t>
            </a:r>
            <a:r>
              <a:rPr lang="en-US" altLang="zh-CN" sz="2000" b="1" dirty="0">
                <a:ea typeface="宋体" pitchFamily="2" charset="-122"/>
              </a:rPr>
              <a:t>__(</a:t>
            </a:r>
            <a:r>
              <a:rPr lang="zh-CN" altLang="en-US" sz="2000" b="1" dirty="0">
                <a:ea typeface="宋体" pitchFamily="2" charset="-122"/>
              </a:rPr>
              <a:t>不超过</a:t>
            </a:r>
            <a:r>
              <a:rPr lang="en-US" altLang="zh-CN" sz="2000" b="1" dirty="0">
                <a:ea typeface="宋体" pitchFamily="2" charset="-122"/>
              </a:rPr>
              <a:t>30</a:t>
            </a:r>
            <a:r>
              <a:rPr lang="zh-CN" altLang="en-US" sz="2000" b="1" dirty="0">
                <a:ea typeface="宋体" pitchFamily="2" charset="-122"/>
              </a:rPr>
              <a:t>个字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，甚至还有小部分人认为个性化的网络语言会逐渐取代传统的语言。</a:t>
            </a:r>
          </a:p>
          <a:p>
            <a:r>
              <a:rPr lang="zh-CN" altLang="en-US" sz="2000" b="1" dirty="0">
                <a:ea typeface="宋体" pitchFamily="2" charset="-122"/>
              </a:rPr>
              <a:t>综上所述，被调查者对网络语言的态度：</a:t>
            </a:r>
            <a:r>
              <a:rPr lang="en-US" altLang="zh-CN" sz="2000" b="1" dirty="0">
                <a:ea typeface="宋体" pitchFamily="2" charset="-122"/>
              </a:rPr>
              <a:t>__</a:t>
            </a:r>
            <a:r>
              <a:rPr lang="en-US" altLang="zh-CN" sz="2000" b="1" u="sng" dirty="0">
                <a:ea typeface="宋体" pitchFamily="2" charset="-122"/>
              </a:rPr>
              <a:t>③</a:t>
            </a:r>
            <a:r>
              <a:rPr lang="en-US" altLang="zh-CN" sz="2000" b="1" dirty="0">
                <a:ea typeface="宋体" pitchFamily="2" charset="-122"/>
              </a:rPr>
              <a:t>__(</a:t>
            </a:r>
            <a:r>
              <a:rPr lang="zh-CN" altLang="en-US" sz="2000" b="1" dirty="0">
                <a:ea typeface="宋体" pitchFamily="2" charset="-122"/>
              </a:rPr>
              <a:t>不超过</a:t>
            </a:r>
            <a:r>
              <a:rPr lang="en-US" altLang="zh-CN" sz="2000" b="1" dirty="0">
                <a:ea typeface="宋体" pitchFamily="2" charset="-122"/>
              </a:rPr>
              <a:t>30</a:t>
            </a:r>
            <a:r>
              <a:rPr lang="zh-CN" altLang="en-US" sz="2000" b="1" dirty="0">
                <a:ea typeface="宋体" pitchFamily="2" charset="-122"/>
              </a:rPr>
              <a:t>个字</a:t>
            </a:r>
            <a:r>
              <a:rPr lang="en-US" altLang="zh-CN" sz="2000" b="1" dirty="0"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000" b="1" dirty="0">
                <a:ea typeface="宋体" pitchFamily="2" charset="-122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323528" y="5002136"/>
            <a:ext cx="82610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ea typeface="黑体" pitchFamily="49" charset="-122"/>
              </a:rPr>
              <a:t>答案</a:t>
            </a:r>
            <a:r>
              <a:rPr lang="en-US" altLang="zh-CN" sz="2000" b="1" dirty="0">
                <a:solidFill>
                  <a:srgbClr val="FF0000"/>
                </a:solidFill>
                <a:ea typeface="黑体" pitchFamily="49" charset="-122"/>
              </a:rPr>
              <a:t>】</a:t>
            </a:r>
            <a:r>
              <a:rPr lang="zh-CN" altLang="en-US" sz="2000" b="1" dirty="0">
                <a:ea typeface="楷体_GB2312" pitchFamily="49" charset="-122"/>
              </a:rPr>
              <a:t>示例：①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超过一半人</a:t>
            </a:r>
            <a:r>
              <a:rPr lang="zh-CN" altLang="en-US" sz="2000" b="1" dirty="0">
                <a:ea typeface="楷体_GB2312" pitchFamily="49" charset="-122"/>
              </a:rPr>
              <a:t>认为网络语言经过</a:t>
            </a:r>
            <a:r>
              <a:rPr lang="zh-CN" altLang="en-US" sz="2000" b="1" dirty="0" smtClean="0">
                <a:ea typeface="楷体_GB2312" pitchFamily="49" charset="-122"/>
              </a:rPr>
              <a:t>规范</a:t>
            </a:r>
            <a:endParaRPr lang="zh-CN" altLang="en-US" sz="2000" b="1" dirty="0">
              <a:ea typeface="楷体_GB2312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2994" y="6202316"/>
            <a:ext cx="8044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楷体_GB2312" pitchFamily="49" charset="-122"/>
              </a:rPr>
              <a:t>③</a:t>
            </a:r>
            <a:r>
              <a: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绝大多数人</a:t>
            </a:r>
            <a:r>
              <a:rPr lang="zh-CN" altLang="en-US" sz="2000" b="1" dirty="0">
                <a:ea typeface="楷体_GB2312" pitchFamily="49" charset="-122"/>
              </a:rPr>
              <a:t>认为网络语言有很大的发展前景</a:t>
            </a:r>
          </a:p>
        </p:txBody>
      </p:sp>
      <p:sp>
        <p:nvSpPr>
          <p:cNvPr id="7" name="矩形 6"/>
          <p:cNvSpPr/>
          <p:nvPr/>
        </p:nvSpPr>
        <p:spPr>
          <a:xfrm>
            <a:off x="196484" y="5517232"/>
            <a:ext cx="8967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ea typeface="楷体_GB2312" pitchFamily="49" charset="-122"/>
              </a:rPr>
              <a:t>②会进入日常生活，更有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超过四分之一的人</a:t>
            </a:r>
            <a:r>
              <a:rPr lang="zh-CN" altLang="en-US" sz="2000" b="1" dirty="0">
                <a:ea typeface="楷体_GB2312" pitchFamily="49" charset="-122"/>
              </a:rPr>
              <a:t>认为部分网络语言会进入汉语词典</a:t>
            </a:r>
          </a:p>
        </p:txBody>
      </p:sp>
    </p:spTree>
    <p:extLst>
      <p:ext uri="{BB962C8B-B14F-4D97-AF65-F5344CB8AC3E}">
        <p14:creationId xmlns:p14="http://schemas.microsoft.com/office/powerpoint/2010/main" val="36406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6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6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2667000" y="981075"/>
            <a:ext cx="56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读</a:t>
            </a: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2154238" y="981075"/>
            <a:ext cx="560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解</a:t>
            </a:r>
          </a:p>
        </p:txBody>
      </p:sp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1587500" y="981075"/>
            <a:ext cx="56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题</a:t>
            </a:r>
          </a:p>
        </p:txBody>
      </p:sp>
      <p:sp>
        <p:nvSpPr>
          <p:cNvPr id="17414" name="Text Box 8"/>
          <p:cNvSpPr txBox="1">
            <a:spLocks noChangeArrowheads="1"/>
          </p:cNvSpPr>
          <p:nvPr/>
        </p:nvSpPr>
        <p:spPr bwMode="auto">
          <a:xfrm>
            <a:off x="1020763" y="981075"/>
            <a:ext cx="560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FB56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defRPr sz="2400" b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命</a:t>
            </a:r>
          </a:p>
        </p:txBody>
      </p:sp>
      <p:sp>
        <p:nvSpPr>
          <p:cNvPr id="1741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67544" y="476672"/>
            <a:ext cx="8496300" cy="2808312"/>
          </a:xfrm>
        </p:spPr>
        <p:txBody>
          <a:bodyPr>
            <a:noAutofit/>
          </a:bodyPr>
          <a:lstStyle/>
          <a:p>
            <a:pPr marL="0" indent="0" eaLnBrk="1">
              <a:buNone/>
            </a:pPr>
            <a:r>
              <a:rPr lang="en-US" altLang="zh-CN" sz="2800" dirty="0" smtClean="0">
                <a:ea typeface="宋体" pitchFamily="2" charset="-122"/>
              </a:rPr>
              <a:t>        《</a:t>
            </a:r>
            <a:r>
              <a:rPr lang="zh-CN" altLang="en-US" sz="2800" dirty="0" smtClean="0">
                <a:ea typeface="宋体" pitchFamily="2" charset="-122"/>
              </a:rPr>
              <a:t>高考考试大纲</a:t>
            </a:r>
            <a:r>
              <a:rPr lang="en-US" altLang="zh-CN" sz="2800" dirty="0" smtClean="0">
                <a:ea typeface="宋体" pitchFamily="2" charset="-122"/>
              </a:rPr>
              <a:t>》</a:t>
            </a:r>
            <a:r>
              <a:rPr lang="zh-CN" altLang="en-US" sz="2800" dirty="0" smtClean="0">
                <a:ea typeface="宋体" pitchFamily="2" charset="-122"/>
              </a:rPr>
              <a:t>并未把图文转换单独列为一个考点，但高考命题往往把它作为一种命题形式，对考生进行单独考查。随着新课标的施行，高考语文对考生语文素养、综合能力的考查也逐渐深入，命题者往往紧扣时代脉搏，注重挖掘现实生活内容，创设特定情境，对考生的创造性能力进行检测。</a:t>
            </a:r>
            <a:endParaRPr lang="en-US" altLang="zh-CN" sz="2800" dirty="0" smtClean="0">
              <a:ea typeface="宋体" pitchFamily="2" charset="-122"/>
            </a:endParaRPr>
          </a:p>
          <a:p>
            <a:pPr marL="0" indent="0" eaLnBrk="1">
              <a:buNone/>
            </a:pPr>
            <a:r>
              <a:rPr lang="zh-CN" altLang="en-US" sz="2800" dirty="0" smtClean="0">
                <a:ea typeface="宋体" pitchFamily="2" charset="-122"/>
              </a:rPr>
              <a:t>     </a:t>
            </a:r>
          </a:p>
        </p:txBody>
      </p:sp>
      <p:sp>
        <p:nvSpPr>
          <p:cNvPr id="2" name="矩形 1"/>
          <p:cNvSpPr/>
          <p:nvPr/>
        </p:nvSpPr>
        <p:spPr>
          <a:xfrm>
            <a:off x="611560" y="3501008"/>
            <a:ext cx="80648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ea typeface="宋体" pitchFamily="2" charset="-122"/>
              </a:rPr>
              <a:t>     “图文转换”</a:t>
            </a:r>
            <a:r>
              <a:rPr lang="zh-CN" altLang="en-US" sz="2800" dirty="0">
                <a:ea typeface="宋体" pitchFamily="2" charset="-122"/>
              </a:rPr>
              <a:t>题是一种综合性、技巧性强，具有创新特色的新题型。它要求考生</a:t>
            </a: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</a:rPr>
              <a:t>根据图或表中</a:t>
            </a:r>
            <a:r>
              <a:rPr lang="zh-CN" altLang="en-US" sz="2800" dirty="0">
                <a:ea typeface="宋体" pitchFamily="2" charset="-122"/>
              </a:rPr>
              <a:t>的有关内容，分析有关材料，辨别或挖掘某些</a:t>
            </a: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</a:rPr>
              <a:t>隐含的信息</a:t>
            </a:r>
            <a:r>
              <a:rPr lang="zh-CN" altLang="en-US" sz="2800" dirty="0">
                <a:ea typeface="宋体" pitchFamily="2" charset="-122"/>
              </a:rPr>
              <a:t>，对材料进行</a:t>
            </a: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</a:rPr>
              <a:t>综合性评价或推断</a:t>
            </a:r>
            <a:r>
              <a:rPr lang="zh-CN" altLang="en-US" sz="2800" dirty="0">
                <a:ea typeface="宋体" pitchFamily="2" charset="-122"/>
              </a:rPr>
              <a:t>，然后用</a:t>
            </a: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</a:rPr>
              <a:t>恰当的语言</a:t>
            </a:r>
            <a:r>
              <a:rPr lang="zh-CN" altLang="en-US" sz="2800" dirty="0">
                <a:ea typeface="宋体" pitchFamily="2" charset="-122"/>
              </a:rPr>
              <a:t>表述出来。 </a:t>
            </a:r>
          </a:p>
        </p:txBody>
      </p:sp>
    </p:spTree>
    <p:extLst>
      <p:ext uri="{BB962C8B-B14F-4D97-AF65-F5344CB8AC3E}">
        <p14:creationId xmlns:p14="http://schemas.microsoft.com/office/powerpoint/2010/main" val="391541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1520" y="188640"/>
            <a:ext cx="8496300" cy="1944216"/>
          </a:xfrm>
        </p:spPr>
        <p:txBody>
          <a:bodyPr>
            <a:noAutofit/>
          </a:bodyPr>
          <a:lstStyle/>
          <a:p>
            <a:pPr marL="0" indent="0" eaLnBrk="1">
              <a:buNone/>
            </a:pP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800" dirty="0" smtClean="0">
                <a:ea typeface="宋体" pitchFamily="2" charset="-122"/>
              </a:rPr>
              <a:t>图文转换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800" dirty="0" smtClean="0">
                <a:ea typeface="宋体" pitchFamily="2" charset="-122"/>
              </a:rPr>
              <a:t>题，表面看来是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800" dirty="0" smtClean="0">
                <a:ea typeface="宋体" pitchFamily="2" charset="-122"/>
              </a:rPr>
              <a:t>看图说话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800" dirty="0" smtClean="0">
                <a:ea typeface="宋体" pitchFamily="2" charset="-122"/>
              </a:rPr>
              <a:t>，实际上，它综合了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800" dirty="0" smtClean="0">
                <a:ea typeface="宋体" pitchFamily="2" charset="-122"/>
              </a:rPr>
              <a:t>句式变换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800" dirty="0" smtClean="0">
                <a:ea typeface="宋体" pitchFamily="2" charset="-122"/>
              </a:rPr>
              <a:t>、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800" dirty="0" smtClean="0">
                <a:ea typeface="宋体" pitchFamily="2" charset="-122"/>
              </a:rPr>
              <a:t>仿写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800" dirty="0" smtClean="0">
                <a:ea typeface="宋体" pitchFamily="2" charset="-122"/>
              </a:rPr>
              <a:t>、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800" dirty="0" smtClean="0">
                <a:ea typeface="宋体" pitchFamily="2" charset="-122"/>
              </a:rPr>
              <a:t>续写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800" dirty="0" smtClean="0">
                <a:ea typeface="宋体" pitchFamily="2" charset="-122"/>
              </a:rPr>
              <a:t>、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“</a:t>
            </a:r>
            <a:r>
              <a:rPr lang="zh-CN" altLang="en-US" sz="2800" dirty="0" smtClean="0">
                <a:ea typeface="宋体" pitchFamily="2" charset="-122"/>
              </a:rPr>
              <a:t>压缩语段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800" dirty="0" smtClean="0">
                <a:ea typeface="宋体" pitchFamily="2" charset="-122"/>
              </a:rPr>
              <a:t>等多种题型，这类题是在考查考生综合的语言表达运用能力。正因为它很好地体现了语文新课标的精神，所以成为近年来高考题中的新宠。</a:t>
            </a:r>
          </a:p>
        </p:txBody>
      </p:sp>
      <p:sp>
        <p:nvSpPr>
          <p:cNvPr id="2" name="矩形 1"/>
          <p:cNvSpPr/>
          <p:nvPr/>
        </p:nvSpPr>
        <p:spPr>
          <a:xfrm>
            <a:off x="179512" y="2780928"/>
            <a:ext cx="885698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ea typeface="宋体" pitchFamily="2" charset="-122"/>
              </a:rPr>
              <a:t>2015</a:t>
            </a:r>
            <a:r>
              <a:rPr lang="zh-CN" altLang="en-US" sz="2800" b="1" dirty="0" smtClean="0">
                <a:ea typeface="宋体" pitchFamily="2" charset="-122"/>
              </a:rPr>
              <a:t>年</a:t>
            </a:r>
            <a:r>
              <a:rPr lang="zh-CN" altLang="en-US" sz="2800" b="1" dirty="0">
                <a:ea typeface="宋体" pitchFamily="2" charset="-122"/>
              </a:rPr>
              <a:t>高考命题中，图文转换是一个重要考查题型，命题有以下特点</a:t>
            </a:r>
            <a:r>
              <a:rPr lang="zh-CN" altLang="en-US" sz="2800" b="1" dirty="0" smtClean="0">
                <a:ea typeface="宋体" pitchFamily="2" charset="-122"/>
              </a:rPr>
              <a:t>：</a:t>
            </a:r>
            <a:endParaRPr lang="en-US" altLang="zh-CN" sz="2800" b="1" dirty="0" smtClean="0">
              <a:ea typeface="宋体" pitchFamily="2" charset="-122"/>
            </a:endParaRPr>
          </a:p>
          <a:p>
            <a:r>
              <a:rPr lang="zh-CN" altLang="en-US" sz="2800" b="1" dirty="0" smtClean="0">
                <a:ea typeface="宋体" pitchFamily="2" charset="-122"/>
              </a:rPr>
              <a:t>①</a:t>
            </a:r>
            <a:r>
              <a:rPr lang="zh-CN" altLang="en-US" sz="2800" b="1" dirty="0">
                <a:ea typeface="宋体" pitchFamily="2" charset="-122"/>
              </a:rPr>
              <a:t>考查的省市多，如大纲卷、课标卷</a:t>
            </a:r>
            <a:r>
              <a:rPr lang="en-US" altLang="zh-CN" sz="2800" b="1" dirty="0">
                <a:ea typeface="宋体" pitchFamily="2" charset="-122"/>
              </a:rPr>
              <a:t>Ⅰ</a:t>
            </a:r>
            <a:r>
              <a:rPr lang="zh-CN" altLang="en-US" sz="2800" b="1" dirty="0">
                <a:ea typeface="宋体" pitchFamily="2" charset="-122"/>
              </a:rPr>
              <a:t>、</a:t>
            </a:r>
            <a:r>
              <a:rPr lang="en-US" altLang="zh-CN" sz="2800" b="1" dirty="0">
                <a:ea typeface="宋体" pitchFamily="2" charset="-122"/>
              </a:rPr>
              <a:t>Ⅱ</a:t>
            </a:r>
            <a:r>
              <a:rPr lang="zh-CN" altLang="en-US" sz="2800" b="1" dirty="0">
                <a:ea typeface="宋体" pitchFamily="2" charset="-122"/>
              </a:rPr>
              <a:t>、江苏</a:t>
            </a:r>
            <a:r>
              <a:rPr lang="zh-CN" altLang="en-US" sz="2800" b="1" dirty="0" smtClean="0">
                <a:ea typeface="宋体" pitchFamily="2" charset="-122"/>
              </a:rPr>
              <a:t>、</a:t>
            </a:r>
            <a:endParaRPr lang="en-US" altLang="zh-CN" sz="2800" b="1" dirty="0" smtClean="0">
              <a:ea typeface="宋体" pitchFamily="2" charset="-122"/>
            </a:endParaRPr>
          </a:p>
          <a:p>
            <a:r>
              <a:rPr lang="en-US" altLang="zh-CN" sz="2800" b="1" dirty="0">
                <a:ea typeface="宋体" pitchFamily="2" charset="-122"/>
              </a:rPr>
              <a:t> </a:t>
            </a:r>
            <a:r>
              <a:rPr lang="en-US" altLang="zh-CN" sz="2800" b="1" dirty="0" smtClean="0">
                <a:ea typeface="宋体" pitchFamily="2" charset="-122"/>
              </a:rPr>
              <a:t>     </a:t>
            </a:r>
            <a:r>
              <a:rPr lang="zh-CN" altLang="en-US" sz="2800" b="1" dirty="0" smtClean="0">
                <a:ea typeface="宋体" pitchFamily="2" charset="-122"/>
              </a:rPr>
              <a:t>辽宁</a:t>
            </a:r>
            <a:r>
              <a:rPr lang="zh-CN" altLang="en-US" sz="2800" b="1" dirty="0">
                <a:ea typeface="宋体" pitchFamily="2" charset="-122"/>
              </a:rPr>
              <a:t>、四川、广东、湖北、山东</a:t>
            </a:r>
            <a:r>
              <a:rPr lang="zh-CN" altLang="en-US" sz="2800" b="1" dirty="0" smtClean="0">
                <a:ea typeface="宋体" pitchFamily="2" charset="-122"/>
              </a:rPr>
              <a:t>。</a:t>
            </a:r>
            <a:endParaRPr lang="en-US" altLang="zh-CN" sz="2800" b="1" dirty="0" smtClean="0">
              <a:ea typeface="宋体" pitchFamily="2" charset="-122"/>
            </a:endParaRPr>
          </a:p>
          <a:p>
            <a:r>
              <a:rPr lang="zh-CN" altLang="en-US" sz="2800" b="1" dirty="0" smtClean="0">
                <a:ea typeface="宋体" pitchFamily="2" charset="-122"/>
              </a:rPr>
              <a:t>②</a:t>
            </a:r>
            <a:r>
              <a:rPr lang="zh-CN" altLang="en-US" sz="2800" b="1" dirty="0">
                <a:ea typeface="宋体" pitchFamily="2" charset="-122"/>
              </a:rPr>
              <a:t>考查题型多样，有选择题、填空题、完整表述题</a:t>
            </a:r>
            <a:r>
              <a:rPr lang="zh-CN" altLang="en-US" sz="2800" b="1" dirty="0" smtClean="0">
                <a:ea typeface="宋体" pitchFamily="2" charset="-122"/>
              </a:rPr>
              <a:t>。</a:t>
            </a:r>
            <a:endParaRPr lang="en-US" altLang="zh-CN" sz="2800" b="1" dirty="0" smtClean="0">
              <a:ea typeface="宋体" pitchFamily="2" charset="-122"/>
            </a:endParaRPr>
          </a:p>
          <a:p>
            <a:r>
              <a:rPr lang="zh-CN" altLang="en-US" sz="2800" b="1" dirty="0" smtClean="0">
                <a:ea typeface="宋体" pitchFamily="2" charset="-122"/>
              </a:rPr>
              <a:t>③</a:t>
            </a:r>
            <a:r>
              <a:rPr lang="zh-CN" altLang="en-US" sz="2800" b="1" dirty="0">
                <a:ea typeface="宋体" pitchFamily="2" charset="-122"/>
              </a:rPr>
              <a:t>图文选材丰富，有统计图、统计表、漫画、照片</a:t>
            </a:r>
            <a:r>
              <a:rPr lang="zh-CN" altLang="en-US" sz="2800" b="1" dirty="0" smtClean="0">
                <a:ea typeface="宋体" pitchFamily="2" charset="-122"/>
              </a:rPr>
              <a:t>、</a:t>
            </a:r>
            <a:endParaRPr lang="en-US" altLang="zh-CN" sz="2800" b="1" dirty="0" smtClean="0">
              <a:ea typeface="宋体" pitchFamily="2" charset="-122"/>
            </a:endParaRPr>
          </a:p>
          <a:p>
            <a:r>
              <a:rPr lang="en-US" altLang="zh-CN" sz="2800" b="1" dirty="0">
                <a:ea typeface="宋体" pitchFamily="2" charset="-122"/>
              </a:rPr>
              <a:t> </a:t>
            </a:r>
            <a:r>
              <a:rPr lang="en-US" altLang="zh-CN" sz="2800" b="1" dirty="0" smtClean="0">
                <a:ea typeface="宋体" pitchFamily="2" charset="-122"/>
              </a:rPr>
              <a:t>    </a:t>
            </a:r>
            <a:r>
              <a:rPr lang="zh-CN" altLang="en-US" sz="2800" b="1" dirty="0" smtClean="0">
                <a:ea typeface="宋体" pitchFamily="2" charset="-122"/>
              </a:rPr>
              <a:t>绘画</a:t>
            </a:r>
            <a:r>
              <a:rPr lang="zh-CN" altLang="en-US" sz="2800" b="1" dirty="0">
                <a:ea typeface="宋体" pitchFamily="2" charset="-122"/>
              </a:rPr>
              <a:t>、书法、活动策划图等。④分值一般为</a:t>
            </a:r>
            <a:r>
              <a:rPr lang="en-US" altLang="zh-CN" sz="2800" b="1" dirty="0">
                <a:ea typeface="宋体" pitchFamily="2" charset="-122"/>
              </a:rPr>
              <a:t>4</a:t>
            </a:r>
            <a:r>
              <a:rPr lang="zh-CN" altLang="en-US" sz="2800" b="1" dirty="0">
                <a:ea typeface="宋体" pitchFamily="2" charset="-122"/>
              </a:rPr>
              <a:t>～</a:t>
            </a:r>
            <a:r>
              <a:rPr lang="en-US" altLang="zh-CN" sz="2800" b="1" dirty="0">
                <a:ea typeface="宋体" pitchFamily="2" charset="-122"/>
              </a:rPr>
              <a:t>6</a:t>
            </a:r>
            <a:r>
              <a:rPr lang="zh-CN" altLang="en-US" sz="2800" b="1" dirty="0">
                <a:ea typeface="宋体" pitchFamily="2" charset="-122"/>
              </a:rPr>
              <a:t>分。</a:t>
            </a:r>
          </a:p>
        </p:txBody>
      </p:sp>
    </p:spTree>
    <p:extLst>
      <p:ext uri="{BB962C8B-B14F-4D97-AF65-F5344CB8AC3E}">
        <p14:creationId xmlns:p14="http://schemas.microsoft.com/office/powerpoint/2010/main" val="26939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764704"/>
            <a:ext cx="8496300" cy="731416"/>
          </a:xfrm>
        </p:spPr>
        <p:txBody>
          <a:bodyPr>
            <a:normAutofit fontScale="92500"/>
          </a:bodyPr>
          <a:lstStyle/>
          <a:p>
            <a:pPr marL="0" indent="0" eaLnBrk="1">
              <a:buNone/>
            </a:pPr>
            <a:r>
              <a:rPr lang="zh-CN" altLang="en-US" sz="2000" b="1" dirty="0" smtClean="0">
                <a:ea typeface="宋体" pitchFamily="2" charset="-122"/>
              </a:rPr>
              <a:t>图文转换题是富有创新性的一个题型，总会给人眼前一亮的新鲜感，受到命题人的青睐，也得到广大一线老师的肯定，预计</a:t>
            </a:r>
            <a:r>
              <a:rPr lang="en-US" altLang="zh-CN" sz="2000" b="1" dirty="0" smtClean="0">
                <a:ea typeface="宋体" pitchFamily="2" charset="-122"/>
              </a:rPr>
              <a:t>2016</a:t>
            </a:r>
            <a:r>
              <a:rPr lang="zh-CN" altLang="en-US" sz="2000" b="1" dirty="0" smtClean="0">
                <a:ea typeface="宋体" pitchFamily="2" charset="-122"/>
              </a:rPr>
              <a:t>年高考命题将呈以下特点： </a:t>
            </a:r>
          </a:p>
        </p:txBody>
      </p:sp>
      <p:sp>
        <p:nvSpPr>
          <p:cNvPr id="2" name="矩形 1"/>
          <p:cNvSpPr/>
          <p:nvPr/>
        </p:nvSpPr>
        <p:spPr>
          <a:xfrm>
            <a:off x="279719" y="2060848"/>
            <a:ext cx="85291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ea typeface="宋体" pitchFamily="2" charset="-122"/>
              </a:rPr>
              <a:t>         试题</a:t>
            </a:r>
            <a:r>
              <a:rPr lang="zh-CN" altLang="en-US" sz="2400" b="1" dirty="0">
                <a:ea typeface="宋体" pitchFamily="2" charset="-122"/>
              </a:rPr>
              <a:t>所用材料将选自报刊、网络中反映社会现实、生活现象的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漫画</a:t>
            </a:r>
            <a:r>
              <a:rPr lang="zh-CN" altLang="en-US" sz="2400" b="1" dirty="0">
                <a:ea typeface="宋体" pitchFamily="2" charset="-122"/>
              </a:rPr>
              <a:t>、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新闻图片、调查材料</a:t>
            </a:r>
            <a:r>
              <a:rPr lang="zh-CN" altLang="en-US" sz="2400" b="1" dirty="0">
                <a:ea typeface="宋体" pitchFamily="2" charset="-122"/>
              </a:rPr>
              <a:t>，以及国内外的某些节日或社团活动所采用的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徽标</a:t>
            </a:r>
            <a:r>
              <a:rPr lang="zh-CN" altLang="en-US" sz="2400" b="1" dirty="0">
                <a:ea typeface="宋体" pitchFamily="2" charset="-122"/>
              </a:rPr>
              <a:t>，展现新鲜的生活内容，使学习与社会、生活紧密相连。</a:t>
            </a:r>
          </a:p>
        </p:txBody>
      </p:sp>
      <p:sp>
        <p:nvSpPr>
          <p:cNvPr id="3" name="矩形 2"/>
          <p:cNvSpPr/>
          <p:nvPr/>
        </p:nvSpPr>
        <p:spPr>
          <a:xfrm>
            <a:off x="546893" y="1484784"/>
            <a:ext cx="2704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</a:rPr>
              <a:t>(1</a:t>
            </a:r>
            <a:r>
              <a:rPr lang="en-US" altLang="zh-CN" sz="2400" b="1" dirty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ea typeface="宋体" pitchFamily="2" charset="-122"/>
              </a:rPr>
              <a:t>选材贴近生活。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116632"/>
            <a:ext cx="2662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黑体" pitchFamily="49" charset="-122"/>
              </a:rPr>
              <a:t>2016</a:t>
            </a:r>
            <a:r>
              <a:rPr lang="zh-CN" altLang="en-US" sz="2400" b="1" dirty="0">
                <a:ea typeface="黑体" pitchFamily="49" charset="-122"/>
              </a:rPr>
              <a:t>高考命题预测</a:t>
            </a:r>
            <a:endParaRPr lang="zh-CN" altLang="en-US" sz="2400" b="1" dirty="0"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0424" y="5085184"/>
            <a:ext cx="83620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ea typeface="宋体" pitchFamily="2" charset="-122"/>
              </a:rPr>
              <a:t>        高考</a:t>
            </a:r>
            <a:r>
              <a:rPr lang="zh-CN" altLang="en-US" sz="2400" b="1" dirty="0">
                <a:ea typeface="宋体" pitchFamily="2" charset="-122"/>
              </a:rPr>
              <a:t>命题将主要集中在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说明图案内容、揭示图案寓意、总结图表规律、提出相关建议</a:t>
            </a:r>
            <a:r>
              <a:rPr lang="zh-CN" altLang="en-US" sz="2400" b="1" dirty="0">
                <a:ea typeface="宋体" pitchFamily="2" charset="-122"/>
              </a:rPr>
              <a:t>等方面。</a:t>
            </a:r>
          </a:p>
        </p:txBody>
      </p:sp>
      <p:sp>
        <p:nvSpPr>
          <p:cNvPr id="7" name="矩形 6"/>
          <p:cNvSpPr/>
          <p:nvPr/>
        </p:nvSpPr>
        <p:spPr>
          <a:xfrm>
            <a:off x="548866" y="4581128"/>
            <a:ext cx="3013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</a:rPr>
              <a:t>(2</a:t>
            </a:r>
            <a:r>
              <a:rPr lang="en-US" altLang="zh-CN" sz="2400" b="1" dirty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ea typeface="宋体" pitchFamily="2" charset="-122"/>
              </a:rPr>
              <a:t>设题形式相对稳定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  <p:bldP spid="2" grpId="0"/>
      <p:bldP spid="3" grpId="0"/>
      <p:bldP spid="4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9488</Words>
  <Application>Microsoft Office PowerPoint</Application>
  <PresentationFormat>全屏显示(4:3)</PresentationFormat>
  <Paragraphs>425</Paragraphs>
  <Slides>64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46</cp:revision>
  <dcterms:created xsi:type="dcterms:W3CDTF">2015-11-13T03:24:20Z</dcterms:created>
  <dcterms:modified xsi:type="dcterms:W3CDTF">2015-11-18T03:28:32Z</dcterms:modified>
</cp:coreProperties>
</file>